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73" r:id="rId2"/>
    <p:sldId id="373" r:id="rId3"/>
    <p:sldId id="374" r:id="rId4"/>
    <p:sldId id="377" r:id="rId5"/>
    <p:sldId id="378" r:id="rId6"/>
    <p:sldId id="320" r:id="rId7"/>
    <p:sldId id="371" r:id="rId8"/>
    <p:sldId id="294" r:id="rId9"/>
    <p:sldId id="360" r:id="rId10"/>
    <p:sldId id="379" r:id="rId11"/>
    <p:sldId id="292" r:id="rId12"/>
    <p:sldId id="260" r:id="rId13"/>
    <p:sldId id="380" r:id="rId14"/>
    <p:sldId id="381" r:id="rId15"/>
    <p:sldId id="357" r:id="rId16"/>
    <p:sldId id="382" r:id="rId17"/>
    <p:sldId id="383" r:id="rId18"/>
    <p:sldId id="384" r:id="rId19"/>
    <p:sldId id="261" r:id="rId20"/>
    <p:sldId id="258" r:id="rId21"/>
    <p:sldId id="264" r:id="rId22"/>
    <p:sldId id="27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28" userDrawn="1">
          <p15:clr>
            <a:srgbClr val="A4A3A4"/>
          </p15:clr>
        </p15:guide>
        <p15:guide id="2" pos="3840" userDrawn="1">
          <p15:clr>
            <a:srgbClr val="A4A3A4"/>
          </p15:clr>
        </p15:guide>
        <p15:guide id="3" orient="horz" pos="864" userDrawn="1">
          <p15:clr>
            <a:srgbClr val="A4A3A4"/>
          </p15:clr>
        </p15:guide>
        <p15:guide id="4" orient="horz" pos="2616" userDrawn="1">
          <p15:clr>
            <a:srgbClr val="A4A3A4"/>
          </p15:clr>
        </p15:guide>
        <p15:guide id="5" orient="horz" pos="3456" userDrawn="1">
          <p15:clr>
            <a:srgbClr val="A4A3A4"/>
          </p15:clr>
        </p15:guide>
        <p15:guide id="6" pos="528" userDrawn="1">
          <p15:clr>
            <a:srgbClr val="A4A3A4"/>
          </p15:clr>
        </p15:guide>
        <p15:guide id="7" pos="71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9F9"/>
    <a:srgbClr val="D7DDDD"/>
    <a:srgbClr val="D7D3D3"/>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777" autoAdjust="0"/>
    <p:restoredTop sz="94434" autoAdjust="0"/>
  </p:normalViewPr>
  <p:slideViewPr>
    <p:cSldViewPr snapToGrid="0">
      <p:cViewPr varScale="1">
        <p:scale>
          <a:sx n="160" d="100"/>
          <a:sy n="160" d="100"/>
        </p:scale>
        <p:origin x="856" y="184"/>
      </p:cViewPr>
      <p:guideLst>
        <p:guide orient="horz" pos="1728"/>
        <p:guide pos="3840"/>
        <p:guide orient="horz" pos="864"/>
        <p:guide orient="horz" pos="2616"/>
        <p:guide orient="horz" pos="3456"/>
        <p:guide pos="528"/>
        <p:guide pos="7152"/>
      </p:guideLst>
    </p:cSldViewPr>
  </p:slideViewPr>
  <p:notesTextViewPr>
    <p:cViewPr>
      <p:scale>
        <a:sx n="1" d="1"/>
        <a:sy n="1" d="1"/>
      </p:scale>
      <p:origin x="0" y="0"/>
    </p:cViewPr>
  </p:notesTextViewPr>
  <p:sorterViewPr>
    <p:cViewPr>
      <p:scale>
        <a:sx n="100" d="100"/>
        <a:sy n="100" d="100"/>
      </p:scale>
      <p:origin x="0" y="-12162"/>
    </p:cViewPr>
  </p:sorterViewPr>
  <p:gridSpacing cx="457200" cy="457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64D076-05C0-4F10-BAEB-F2DA581BE89B}" type="datetimeFigureOut">
              <a:rPr lang="en-US" smtClean="0"/>
              <a:t>3/6/20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E7B7F8-81FA-46DC-8926-8D6B124E54D6}" type="slidenum">
              <a:rPr lang="en-US" smtClean="0"/>
              <a:t>‹#›</a:t>
            </a:fld>
            <a:endParaRPr lang="en-US"/>
          </a:p>
        </p:txBody>
      </p:sp>
    </p:spTree>
    <p:extLst>
      <p:ext uri="{BB962C8B-B14F-4D97-AF65-F5344CB8AC3E}">
        <p14:creationId xmlns:p14="http://schemas.microsoft.com/office/powerpoint/2010/main" val="1151455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451B78-826D-4FE9-99FE-428C8E62A634}" type="slidenum">
              <a:rPr lang="en-US" smtClean="0"/>
              <a:t>‹#›</a:t>
            </a:fld>
            <a:endParaRPr lang="en-US"/>
          </a:p>
        </p:txBody>
      </p:sp>
    </p:spTree>
    <p:extLst>
      <p:ext uri="{BB962C8B-B14F-4D97-AF65-F5344CB8AC3E}">
        <p14:creationId xmlns:p14="http://schemas.microsoft.com/office/powerpoint/2010/main" val="3037054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451B78-826D-4FE9-99FE-428C8E62A634}" type="slidenum">
              <a:rPr lang="en-US" smtClean="0"/>
              <a:t>‹#›</a:t>
            </a:fld>
            <a:endParaRPr lang="en-US"/>
          </a:p>
        </p:txBody>
      </p:sp>
    </p:spTree>
    <p:extLst>
      <p:ext uri="{BB962C8B-B14F-4D97-AF65-F5344CB8AC3E}">
        <p14:creationId xmlns:p14="http://schemas.microsoft.com/office/powerpoint/2010/main" val="38539413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451B78-826D-4FE9-99FE-428C8E62A634}" type="slidenum">
              <a:rPr lang="en-US" smtClean="0"/>
              <a:t>‹#›</a:t>
            </a:fld>
            <a:endParaRPr lang="en-US"/>
          </a:p>
        </p:txBody>
      </p:sp>
    </p:spTree>
    <p:extLst>
      <p:ext uri="{BB962C8B-B14F-4D97-AF65-F5344CB8AC3E}">
        <p14:creationId xmlns:p14="http://schemas.microsoft.com/office/powerpoint/2010/main" val="2365899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451B78-826D-4FE9-99FE-428C8E62A634}" type="slidenum">
              <a:rPr lang="en-US" smtClean="0"/>
              <a:t>‹#›</a:t>
            </a:fld>
            <a:endParaRPr lang="en-US"/>
          </a:p>
        </p:txBody>
      </p:sp>
    </p:spTree>
    <p:extLst>
      <p:ext uri="{BB962C8B-B14F-4D97-AF65-F5344CB8AC3E}">
        <p14:creationId xmlns:p14="http://schemas.microsoft.com/office/powerpoint/2010/main" val="446302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451B78-826D-4FE9-99FE-428C8E62A634}" type="slidenum">
              <a:rPr lang="en-US" smtClean="0"/>
              <a:t>‹#›</a:t>
            </a:fld>
            <a:endParaRPr lang="en-US"/>
          </a:p>
        </p:txBody>
      </p:sp>
    </p:spTree>
    <p:extLst>
      <p:ext uri="{BB962C8B-B14F-4D97-AF65-F5344CB8AC3E}">
        <p14:creationId xmlns:p14="http://schemas.microsoft.com/office/powerpoint/2010/main" val="3048861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451B78-826D-4FE9-99FE-428C8E62A634}" type="slidenum">
              <a:rPr lang="en-US" smtClean="0"/>
              <a:t>‹#›</a:t>
            </a:fld>
            <a:endParaRPr lang="en-US"/>
          </a:p>
        </p:txBody>
      </p:sp>
    </p:spTree>
    <p:extLst>
      <p:ext uri="{BB962C8B-B14F-4D97-AF65-F5344CB8AC3E}">
        <p14:creationId xmlns:p14="http://schemas.microsoft.com/office/powerpoint/2010/main" val="1436605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451B78-826D-4FE9-99FE-428C8E62A634}" type="slidenum">
              <a:rPr lang="en-US" smtClean="0"/>
              <a:t>‹#›</a:t>
            </a:fld>
            <a:endParaRPr lang="en-US"/>
          </a:p>
        </p:txBody>
      </p:sp>
    </p:spTree>
    <p:extLst>
      <p:ext uri="{BB962C8B-B14F-4D97-AF65-F5344CB8AC3E}">
        <p14:creationId xmlns:p14="http://schemas.microsoft.com/office/powerpoint/2010/main" val="2089476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852714" y="499295"/>
            <a:ext cx="10573563" cy="595222"/>
          </a:xfrm>
        </p:spPr>
        <p:txBody>
          <a:bodyPr>
            <a:noAutofit/>
          </a:bodyPr>
          <a:lstStyle>
            <a:lvl1pPr>
              <a:defRPr sz="4000" u="none">
                <a:solidFill>
                  <a:schemeClr val="bg1">
                    <a:lumMod val="95000"/>
                    <a:alpha val="50000"/>
                  </a:schemeClr>
                </a:solidFill>
                <a:latin typeface="Source Sans Pro" panose="020B0503030403020204" pitchFamily="34" charset="0"/>
              </a:defRPr>
            </a:lvl1pPr>
          </a:lstStyle>
          <a:p>
            <a:r>
              <a:rPr lang="en-US"/>
              <a:t>Business Model Sample</a:t>
            </a:r>
            <a:endParaRPr lang="en-US" dirty="0"/>
          </a:p>
        </p:txBody>
      </p:sp>
      <p:grpSp>
        <p:nvGrpSpPr>
          <p:cNvPr id="7" name="Group 6"/>
          <p:cNvGrpSpPr/>
          <p:nvPr userDrawn="1"/>
        </p:nvGrpSpPr>
        <p:grpSpPr>
          <a:xfrm>
            <a:off x="0" y="520424"/>
            <a:ext cx="851051" cy="490219"/>
            <a:chOff x="-6153" y="496978"/>
            <a:chExt cx="851051" cy="490219"/>
          </a:xfrm>
          <a:solidFill>
            <a:schemeClr val="bg1"/>
          </a:solidFill>
        </p:grpSpPr>
        <p:sp>
          <p:nvSpPr>
            <p:cNvPr id="8" name="Rectangle 7"/>
            <p:cNvSpPr/>
            <p:nvPr userDrawn="1"/>
          </p:nvSpPr>
          <p:spPr>
            <a:xfrm rot="10800000">
              <a:off x="-6153" y="496978"/>
              <a:ext cx="558800" cy="4445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rot="10800000">
              <a:off x="654398" y="496978"/>
              <a:ext cx="190500" cy="4445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6152" y="941478"/>
              <a:ext cx="558800" cy="4571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654397" y="941477"/>
              <a:ext cx="190501" cy="45719"/>
            </a:xfrm>
            <a:prstGeom prst="rect">
              <a:avLst/>
            </a:prstGeom>
            <a:solidFill>
              <a:schemeClr val="l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p:cNvGrpSpPr/>
          <p:nvPr userDrawn="1"/>
        </p:nvGrpSpPr>
        <p:grpSpPr>
          <a:xfrm>
            <a:off x="11341428" y="6210300"/>
            <a:ext cx="850535" cy="490219"/>
            <a:chOff x="11341465" y="6210300"/>
            <a:chExt cx="850535" cy="490219"/>
          </a:xfrm>
        </p:grpSpPr>
        <p:grpSp>
          <p:nvGrpSpPr>
            <p:cNvPr id="13" name="Group 12"/>
            <p:cNvGrpSpPr/>
            <p:nvPr userDrawn="1"/>
          </p:nvGrpSpPr>
          <p:grpSpPr>
            <a:xfrm>
              <a:off x="11633200" y="6210300"/>
              <a:ext cx="558800" cy="490219"/>
              <a:chOff x="11633200" y="6210300"/>
              <a:chExt cx="558800" cy="490219"/>
            </a:xfrm>
          </p:grpSpPr>
          <p:sp>
            <p:nvSpPr>
              <p:cNvPr id="17" name="Rectangle 16"/>
              <p:cNvSpPr/>
              <p:nvPr userDrawn="1"/>
            </p:nvSpPr>
            <p:spPr>
              <a:xfrm>
                <a:off x="11633200" y="6210300"/>
                <a:ext cx="558800" cy="4445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userDrawn="1"/>
            </p:nvSpPr>
            <p:spPr>
              <a:xfrm>
                <a:off x="11633200" y="6654800"/>
                <a:ext cx="558800" cy="4571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userDrawn="1"/>
          </p:nvGrpSpPr>
          <p:grpSpPr>
            <a:xfrm>
              <a:off x="11341465" y="6210300"/>
              <a:ext cx="190500" cy="490219"/>
              <a:chOff x="11345224" y="6210300"/>
              <a:chExt cx="190500" cy="490219"/>
            </a:xfrm>
          </p:grpSpPr>
          <p:sp>
            <p:nvSpPr>
              <p:cNvPr id="15" name="Rectangle 14"/>
              <p:cNvSpPr/>
              <p:nvPr userDrawn="1"/>
            </p:nvSpPr>
            <p:spPr>
              <a:xfrm>
                <a:off x="11345224" y="6210300"/>
                <a:ext cx="190500" cy="4445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11345224" y="6654800"/>
                <a:ext cx="190500" cy="4571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 name="TextBox 18"/>
          <p:cNvSpPr txBox="1"/>
          <p:nvPr userDrawn="1"/>
        </p:nvSpPr>
        <p:spPr>
          <a:xfrm>
            <a:off x="11681016" y="6249427"/>
            <a:ext cx="457176" cy="369332"/>
          </a:xfrm>
          <a:prstGeom prst="rect">
            <a:avLst/>
          </a:prstGeom>
          <a:noFill/>
        </p:spPr>
        <p:txBody>
          <a:bodyPr wrap="none" rtlCol="0">
            <a:spAutoFit/>
          </a:bodyPr>
          <a:lstStyle/>
          <a:p>
            <a:pPr algn="ctr"/>
            <a:fld id="{25F26644-B42C-413C-A64C-A3CC976EE24C}" type="slidenum">
              <a:rPr lang="en-US" smtClean="0">
                <a:solidFill>
                  <a:schemeClr val="bg1"/>
                </a:solidFill>
              </a:rPr>
              <a:pPr algn="ctr"/>
              <a:t>‹#›</a:t>
            </a:fld>
            <a:endParaRPr lang="en-US" dirty="0">
              <a:solidFill>
                <a:schemeClr val="bg1"/>
              </a:solidFill>
            </a:endParaRPr>
          </a:p>
        </p:txBody>
      </p:sp>
    </p:spTree>
    <p:extLst>
      <p:ext uri="{BB962C8B-B14F-4D97-AF65-F5344CB8AC3E}">
        <p14:creationId xmlns:p14="http://schemas.microsoft.com/office/powerpoint/2010/main" val="1806750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1+#ppt_w/2"/>
                                          </p:val>
                                        </p:tav>
                                        <p:tav tm="100000">
                                          <p:val>
                                            <p:strVal val="#ppt_x"/>
                                          </p:val>
                                        </p:tav>
                                      </p:tavLst>
                                    </p:anim>
                                    <p:anim calcmode="lin" valueType="num">
                                      <p:cBhvr additive="base">
                                        <p:cTn id="12" dur="500" fill="hold"/>
                                        <p:tgtEl>
                                          <p:spTgt spid="19"/>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1+#ppt_w/2"/>
                                          </p:val>
                                        </p:tav>
                                        <p:tav tm="100000">
                                          <p:val>
                                            <p:strVal val="#ppt_x"/>
                                          </p:val>
                                        </p:tav>
                                      </p:tavLst>
                                    </p:anim>
                                    <p:anim calcmode="lin" valueType="num">
                                      <p:cBhvr additive="base">
                                        <p:cTn id="16" dur="500" fill="hold"/>
                                        <p:tgtEl>
                                          <p:spTgt spid="12"/>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9"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451B78-826D-4FE9-99FE-428C8E62A634}" type="slidenum">
              <a:rPr lang="en-US" smtClean="0"/>
              <a:t>‹#›</a:t>
            </a:fld>
            <a:endParaRPr lang="en-US"/>
          </a:p>
        </p:txBody>
      </p:sp>
    </p:spTree>
    <p:extLst>
      <p:ext uri="{BB962C8B-B14F-4D97-AF65-F5344CB8AC3E}">
        <p14:creationId xmlns:p14="http://schemas.microsoft.com/office/powerpoint/2010/main" val="2010047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451B78-826D-4FE9-99FE-428C8E62A634}" type="slidenum">
              <a:rPr lang="en-US" smtClean="0"/>
              <a:t>‹#›</a:t>
            </a:fld>
            <a:endParaRPr lang="en-US"/>
          </a:p>
        </p:txBody>
      </p:sp>
    </p:spTree>
    <p:extLst>
      <p:ext uri="{BB962C8B-B14F-4D97-AF65-F5344CB8AC3E}">
        <p14:creationId xmlns:p14="http://schemas.microsoft.com/office/powerpoint/2010/main" val="3333843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451B78-826D-4FE9-99FE-428C8E62A634}" type="slidenum">
              <a:rPr lang="en-US" smtClean="0"/>
              <a:t>‹#›</a:t>
            </a:fld>
            <a:endParaRPr lang="en-US"/>
          </a:p>
        </p:txBody>
      </p:sp>
    </p:spTree>
    <p:extLst>
      <p:ext uri="{BB962C8B-B14F-4D97-AF65-F5344CB8AC3E}">
        <p14:creationId xmlns:p14="http://schemas.microsoft.com/office/powerpoint/2010/main" val="2336842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451B78-826D-4FE9-99FE-428C8E62A634}" type="slidenum">
              <a:rPr lang="en-US" smtClean="0"/>
              <a:t>‹#›</a:t>
            </a:fld>
            <a:endParaRPr lang="en-US"/>
          </a:p>
        </p:txBody>
      </p:sp>
    </p:spTree>
    <p:extLst>
      <p:ext uri="{BB962C8B-B14F-4D97-AF65-F5344CB8AC3E}">
        <p14:creationId xmlns:p14="http://schemas.microsoft.com/office/powerpoint/2010/main" val="4140808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64" name="Straight Connector 63"/>
          <p:cNvCxnSpPr/>
          <p:nvPr/>
        </p:nvCxnSpPr>
        <p:spPr>
          <a:xfrm>
            <a:off x="3818964" y="2743200"/>
            <a:ext cx="1882589" cy="0"/>
          </a:xfrm>
          <a:prstGeom prst="line">
            <a:avLst/>
          </a:prstGeom>
          <a:ln w="38100">
            <a:solidFill>
              <a:schemeClr val="bg1">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513478" y="4114800"/>
            <a:ext cx="1882589" cy="0"/>
          </a:xfrm>
          <a:prstGeom prst="line">
            <a:avLst/>
          </a:prstGeom>
          <a:ln w="38100">
            <a:solidFill>
              <a:schemeClr val="bg1">
                <a:alpha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10820400" y="2407459"/>
            <a:ext cx="1371600" cy="2043082"/>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p:cNvSpPr/>
          <p:nvPr/>
        </p:nvSpPr>
        <p:spPr>
          <a:xfrm>
            <a:off x="-2242" y="2407459"/>
            <a:ext cx="1371600" cy="2043082"/>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Subtitle 4"/>
          <p:cNvSpPr txBox="1">
            <a:spLocks/>
          </p:cNvSpPr>
          <p:nvPr/>
        </p:nvSpPr>
        <p:spPr>
          <a:xfrm>
            <a:off x="5314448" y="3661323"/>
            <a:ext cx="4280647" cy="302455"/>
          </a:xfrm>
          <a:prstGeom prst="rect">
            <a:avLst/>
          </a:prstGeom>
        </p:spPr>
        <p:txBody>
          <a:bodyPr vert="horz" lIns="91440" tIns="45720" rIns="91440" bIns="45720" rtlCol="0">
            <a:noAutofit/>
          </a:bodyPr>
          <a:lstStyle/>
          <a:p>
            <a:pPr marL="342900" lvl="0" indent="-342900" algn="ctr">
              <a:spcBef>
                <a:spcPct val="20000"/>
              </a:spcBef>
            </a:pPr>
            <a:r>
              <a:rPr lang="en-US" altLang="zh-CN" sz="1400" b="1" i="1" dirty="0">
                <a:solidFill>
                  <a:schemeClr val="bg1">
                    <a:lumMod val="95000"/>
                  </a:schemeClr>
                </a:solidFill>
                <a:latin typeface="+mj-lt"/>
              </a:rPr>
              <a:t>Less</a:t>
            </a:r>
            <a:r>
              <a:rPr lang="zh-CN" altLang="en-US" sz="1400" b="1" i="1" dirty="0">
                <a:solidFill>
                  <a:schemeClr val="bg1">
                    <a:lumMod val="95000"/>
                  </a:schemeClr>
                </a:solidFill>
                <a:latin typeface="+mj-lt"/>
              </a:rPr>
              <a:t> </a:t>
            </a:r>
            <a:r>
              <a:rPr lang="en-US" altLang="zh-CN" sz="1400" b="1" i="1" dirty="0">
                <a:solidFill>
                  <a:schemeClr val="bg1">
                    <a:lumMod val="95000"/>
                  </a:schemeClr>
                </a:solidFill>
                <a:latin typeface="+mj-lt"/>
              </a:rPr>
              <a:t>is</a:t>
            </a:r>
            <a:r>
              <a:rPr lang="zh-CN" altLang="en-US" sz="1400" b="1" i="1" dirty="0">
                <a:solidFill>
                  <a:schemeClr val="bg1">
                    <a:lumMod val="95000"/>
                  </a:schemeClr>
                </a:solidFill>
                <a:latin typeface="+mj-lt"/>
              </a:rPr>
              <a:t> </a:t>
            </a:r>
            <a:r>
              <a:rPr lang="en-US" altLang="zh-CN" sz="1400" b="1" i="1" dirty="0">
                <a:solidFill>
                  <a:schemeClr val="bg1">
                    <a:lumMod val="95000"/>
                  </a:schemeClr>
                </a:solidFill>
                <a:latin typeface="+mj-lt"/>
              </a:rPr>
              <a:t>More</a:t>
            </a:r>
            <a:endParaRPr kumimoji="0" lang="en-US" sz="1400" b="1" i="1" u="none" strike="noStrike" kern="1200" cap="none" spc="0" normalizeH="0" baseline="0" noProof="0" dirty="0">
              <a:ln>
                <a:noFill/>
              </a:ln>
              <a:solidFill>
                <a:schemeClr val="bg1">
                  <a:lumMod val="95000"/>
                </a:schemeClr>
              </a:solidFill>
              <a:effectLst/>
              <a:uLnTx/>
              <a:uFillTx/>
              <a:latin typeface="+mj-lt"/>
            </a:endParaRPr>
          </a:p>
        </p:txBody>
      </p:sp>
      <p:sp>
        <p:nvSpPr>
          <p:cNvPr id="75" name="TextBox 74"/>
          <p:cNvSpPr txBox="1"/>
          <p:nvPr/>
        </p:nvSpPr>
        <p:spPr>
          <a:xfrm>
            <a:off x="1789218" y="3079172"/>
            <a:ext cx="8418530" cy="523220"/>
          </a:xfrm>
          <a:prstGeom prst="rect">
            <a:avLst/>
          </a:prstGeom>
          <a:noFill/>
        </p:spPr>
        <p:txBody>
          <a:bodyPr wrap="square" rtlCol="0">
            <a:spAutoFit/>
          </a:bodyPr>
          <a:lstStyle/>
          <a:p>
            <a:pPr algn="ctr"/>
            <a:r>
              <a:rPr lang="en-US" altLang="zh-CN" sz="2800" dirty="0">
                <a:solidFill>
                  <a:schemeClr val="bg1"/>
                </a:solidFill>
              </a:rPr>
              <a:t>NEXT-GENERATION</a:t>
            </a:r>
            <a:r>
              <a:rPr lang="zh-CN" altLang="en-US" sz="2800" dirty="0">
                <a:solidFill>
                  <a:schemeClr val="bg1"/>
                </a:solidFill>
              </a:rPr>
              <a:t> </a:t>
            </a:r>
            <a:r>
              <a:rPr lang="en-US" altLang="zh-CN" sz="2800" dirty="0">
                <a:solidFill>
                  <a:schemeClr val="bg1"/>
                </a:solidFill>
              </a:rPr>
              <a:t>DATABASES</a:t>
            </a:r>
            <a:r>
              <a:rPr lang="zh-CN" altLang="en-US" sz="2800" dirty="0">
                <a:solidFill>
                  <a:schemeClr val="bg1"/>
                </a:solidFill>
              </a:rPr>
              <a:t> </a:t>
            </a:r>
            <a:r>
              <a:rPr lang="en-US" altLang="zh-CN" sz="2800" dirty="0">
                <a:solidFill>
                  <a:schemeClr val="bg1"/>
                </a:solidFill>
              </a:rPr>
              <a:t>OPERATION</a:t>
            </a:r>
            <a:r>
              <a:rPr lang="zh-CN" altLang="en-US" sz="2800" dirty="0">
                <a:solidFill>
                  <a:schemeClr val="bg1"/>
                </a:solidFill>
              </a:rPr>
              <a:t> </a:t>
            </a:r>
            <a:r>
              <a:rPr lang="en-US" altLang="zh-CN" sz="2800" dirty="0">
                <a:solidFill>
                  <a:schemeClr val="bg1"/>
                </a:solidFill>
              </a:rPr>
              <a:t>SOLUTION</a:t>
            </a:r>
            <a:endParaRPr lang="en-US" sz="2800" dirty="0">
              <a:solidFill>
                <a:schemeClr val="bg1"/>
              </a:solidFill>
            </a:endParaRPr>
          </a:p>
        </p:txBody>
      </p:sp>
      <p:cxnSp>
        <p:nvCxnSpPr>
          <p:cNvPr id="77" name="Straight Connector 76"/>
          <p:cNvCxnSpPr/>
          <p:nvPr/>
        </p:nvCxnSpPr>
        <p:spPr>
          <a:xfrm>
            <a:off x="1369358" y="2407459"/>
            <a:ext cx="4726641" cy="0"/>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6096000" y="2407459"/>
            <a:ext cx="0" cy="335741"/>
          </a:xfrm>
          <a:prstGeom prst="straightConnector1">
            <a:avLst/>
          </a:prstGeom>
          <a:ln w="19050">
            <a:solidFill>
              <a:schemeClr val="bg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6096000" y="4450541"/>
            <a:ext cx="4724400" cy="0"/>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V="1">
            <a:off x="6096000" y="4114801"/>
            <a:ext cx="0" cy="335740"/>
          </a:xfrm>
          <a:prstGeom prst="straightConnector1">
            <a:avLst/>
          </a:prstGeom>
          <a:ln w="19050">
            <a:solidFill>
              <a:schemeClr val="bg1">
                <a:alpha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0626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500" fill="hold"/>
                                        <p:tgtEl>
                                          <p:spTgt spid="71"/>
                                        </p:tgtEl>
                                        <p:attrNameLst>
                                          <p:attrName>ppt_x</p:attrName>
                                        </p:attrNameLst>
                                      </p:cBhvr>
                                      <p:tavLst>
                                        <p:tav tm="0">
                                          <p:val>
                                            <p:strVal val="0-#ppt_w/2"/>
                                          </p:val>
                                        </p:tav>
                                        <p:tav tm="100000">
                                          <p:val>
                                            <p:strVal val="#ppt_x"/>
                                          </p:val>
                                        </p:tav>
                                      </p:tavLst>
                                    </p:anim>
                                    <p:anim calcmode="lin" valueType="num">
                                      <p:cBhvr additive="base">
                                        <p:cTn id="8" dur="500" fill="hold"/>
                                        <p:tgtEl>
                                          <p:spTgt spid="7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10"/>
                                        </p:tgtEl>
                                        <p:attrNameLst>
                                          <p:attrName>style.visibility</p:attrName>
                                        </p:attrNameLst>
                                      </p:cBhvr>
                                      <p:to>
                                        <p:strVal val="visible"/>
                                      </p:to>
                                    </p:set>
                                    <p:anim calcmode="lin" valueType="num">
                                      <p:cBhvr additive="base">
                                        <p:cTn id="11" dur="500" fill="hold"/>
                                        <p:tgtEl>
                                          <p:spTgt spid="110"/>
                                        </p:tgtEl>
                                        <p:attrNameLst>
                                          <p:attrName>ppt_x</p:attrName>
                                        </p:attrNameLst>
                                      </p:cBhvr>
                                      <p:tavLst>
                                        <p:tav tm="0">
                                          <p:val>
                                            <p:strVal val="1+#ppt_w/2"/>
                                          </p:val>
                                        </p:tav>
                                        <p:tav tm="100000">
                                          <p:val>
                                            <p:strVal val="#ppt_x"/>
                                          </p:val>
                                        </p:tav>
                                      </p:tavLst>
                                    </p:anim>
                                    <p:anim calcmode="lin" valueType="num">
                                      <p:cBhvr additive="base">
                                        <p:cTn id="12" dur="500" fill="hold"/>
                                        <p:tgtEl>
                                          <p:spTgt spid="11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wipe(left)">
                                      <p:cBhvr>
                                        <p:cTn id="16" dur="500"/>
                                        <p:tgtEl>
                                          <p:spTgt spid="77"/>
                                        </p:tgtEl>
                                      </p:cBhvr>
                                    </p:animEffect>
                                  </p:childTnLst>
                                </p:cTn>
                              </p:par>
                              <p:par>
                                <p:cTn id="17" presetID="22" presetClass="entr" presetSubtype="2" fill="hold" nodeType="withEffect">
                                  <p:stCondLst>
                                    <p:cond delay="0"/>
                                  </p:stCondLst>
                                  <p:childTnLst>
                                    <p:set>
                                      <p:cBhvr>
                                        <p:cTn id="18" dur="1" fill="hold">
                                          <p:stCondLst>
                                            <p:cond delay="0"/>
                                          </p:stCondLst>
                                        </p:cTn>
                                        <p:tgtEl>
                                          <p:spTgt spid="85"/>
                                        </p:tgtEl>
                                        <p:attrNameLst>
                                          <p:attrName>style.visibility</p:attrName>
                                        </p:attrNameLst>
                                      </p:cBhvr>
                                      <p:to>
                                        <p:strVal val="visible"/>
                                      </p:to>
                                    </p:set>
                                    <p:animEffect transition="in" filter="wipe(right)">
                                      <p:cBhvr>
                                        <p:cTn id="19" dur="500"/>
                                        <p:tgtEl>
                                          <p:spTgt spid="85"/>
                                        </p:tgtEl>
                                      </p:cBhvr>
                                    </p:animEffec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wipe(up)">
                                      <p:cBhvr>
                                        <p:cTn id="23" dur="500"/>
                                        <p:tgtEl>
                                          <p:spTgt spid="79"/>
                                        </p:tgtEl>
                                      </p:cBhvr>
                                    </p:animEffect>
                                  </p:childTnLst>
                                </p:cTn>
                              </p:par>
                              <p:par>
                                <p:cTn id="24" presetID="22" presetClass="entr" presetSubtype="4" fill="hold" nodeType="withEffect">
                                  <p:stCondLst>
                                    <p:cond delay="0"/>
                                  </p:stCondLst>
                                  <p:childTnLst>
                                    <p:set>
                                      <p:cBhvr>
                                        <p:cTn id="25" dur="1" fill="hold">
                                          <p:stCondLst>
                                            <p:cond delay="0"/>
                                          </p:stCondLst>
                                        </p:cTn>
                                        <p:tgtEl>
                                          <p:spTgt spid="90"/>
                                        </p:tgtEl>
                                        <p:attrNameLst>
                                          <p:attrName>style.visibility</p:attrName>
                                        </p:attrNameLst>
                                      </p:cBhvr>
                                      <p:to>
                                        <p:strVal val="visible"/>
                                      </p:to>
                                    </p:set>
                                    <p:animEffect transition="in" filter="wipe(down)">
                                      <p:cBhvr>
                                        <p:cTn id="26" dur="500"/>
                                        <p:tgtEl>
                                          <p:spTgt spid="90"/>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fade">
                                      <p:cBhvr>
                                        <p:cTn id="30" dur="500"/>
                                        <p:tgtEl>
                                          <p:spTgt spid="75"/>
                                        </p:tgtEl>
                                      </p:cBhvr>
                                    </p:animEffect>
                                  </p:childTnLst>
                                </p:cTn>
                              </p:par>
                              <p:par>
                                <p:cTn id="31" presetID="2" presetClass="entr" presetSubtype="8" fill="hold" nodeType="withEffect">
                                  <p:stCondLst>
                                    <p:cond delay="0"/>
                                  </p:stCondLst>
                                  <p:childTnLst>
                                    <p:set>
                                      <p:cBhvr>
                                        <p:cTn id="32" dur="1" fill="hold">
                                          <p:stCondLst>
                                            <p:cond delay="0"/>
                                          </p:stCondLst>
                                        </p:cTn>
                                        <p:tgtEl>
                                          <p:spTgt spid="64"/>
                                        </p:tgtEl>
                                        <p:attrNameLst>
                                          <p:attrName>style.visibility</p:attrName>
                                        </p:attrNameLst>
                                      </p:cBhvr>
                                      <p:to>
                                        <p:strVal val="visible"/>
                                      </p:to>
                                    </p:set>
                                    <p:anim calcmode="lin" valueType="num">
                                      <p:cBhvr additive="base">
                                        <p:cTn id="33" dur="500" fill="hold"/>
                                        <p:tgtEl>
                                          <p:spTgt spid="64"/>
                                        </p:tgtEl>
                                        <p:attrNameLst>
                                          <p:attrName>ppt_x</p:attrName>
                                        </p:attrNameLst>
                                      </p:cBhvr>
                                      <p:tavLst>
                                        <p:tav tm="0">
                                          <p:val>
                                            <p:strVal val="0-#ppt_w/2"/>
                                          </p:val>
                                        </p:tav>
                                        <p:tav tm="100000">
                                          <p:val>
                                            <p:strVal val="#ppt_x"/>
                                          </p:val>
                                        </p:tav>
                                      </p:tavLst>
                                    </p:anim>
                                    <p:anim calcmode="lin" valueType="num">
                                      <p:cBhvr additive="base">
                                        <p:cTn id="34" dur="500" fill="hold"/>
                                        <p:tgtEl>
                                          <p:spTgt spid="64"/>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0"/>
                                  </p:stCondLst>
                                  <p:childTnLst>
                                    <p:set>
                                      <p:cBhvr>
                                        <p:cTn id="36" dur="1" fill="hold">
                                          <p:stCondLst>
                                            <p:cond delay="0"/>
                                          </p:stCondLst>
                                        </p:cTn>
                                        <p:tgtEl>
                                          <p:spTgt spid="66"/>
                                        </p:tgtEl>
                                        <p:attrNameLst>
                                          <p:attrName>style.visibility</p:attrName>
                                        </p:attrNameLst>
                                      </p:cBhvr>
                                      <p:to>
                                        <p:strVal val="visible"/>
                                      </p:to>
                                    </p:set>
                                    <p:anim calcmode="lin" valueType="num">
                                      <p:cBhvr additive="base">
                                        <p:cTn id="37" dur="500" fill="hold"/>
                                        <p:tgtEl>
                                          <p:spTgt spid="66"/>
                                        </p:tgtEl>
                                        <p:attrNameLst>
                                          <p:attrName>ppt_x</p:attrName>
                                        </p:attrNameLst>
                                      </p:cBhvr>
                                      <p:tavLst>
                                        <p:tav tm="0">
                                          <p:val>
                                            <p:strVal val="1+#ppt_w/2"/>
                                          </p:val>
                                        </p:tav>
                                        <p:tav tm="100000">
                                          <p:val>
                                            <p:strVal val="#ppt_x"/>
                                          </p:val>
                                        </p:tav>
                                      </p:tavLst>
                                    </p:anim>
                                    <p:anim calcmode="lin" valueType="num">
                                      <p:cBhvr additive="base">
                                        <p:cTn id="38" dur="500" fill="hold"/>
                                        <p:tgtEl>
                                          <p:spTgt spid="66"/>
                                        </p:tgtEl>
                                        <p:attrNameLst>
                                          <p:attrName>ppt_y</p:attrName>
                                        </p:attrNameLst>
                                      </p:cBhvr>
                                      <p:tavLst>
                                        <p:tav tm="0">
                                          <p:val>
                                            <p:strVal val="#ppt_y"/>
                                          </p:val>
                                        </p:tav>
                                        <p:tav tm="100000">
                                          <p:val>
                                            <p:strVal val="#ppt_y"/>
                                          </p:val>
                                        </p:tav>
                                      </p:tavLst>
                                    </p:anim>
                                  </p:childTnLst>
                                </p:cTn>
                              </p:par>
                            </p:childTnLst>
                          </p:cTn>
                        </p:par>
                        <p:par>
                          <p:cTn id="39" fill="hold">
                            <p:stCondLst>
                              <p:cond delay="2000"/>
                            </p:stCondLst>
                            <p:childTnLst>
                              <p:par>
                                <p:cTn id="40" presetID="22" presetClass="entr" presetSubtype="8" fill="hold" grpId="0" nodeType="afterEffect">
                                  <p:stCondLst>
                                    <p:cond delay="0"/>
                                  </p:stCondLst>
                                  <p:childTnLst>
                                    <p:set>
                                      <p:cBhvr>
                                        <p:cTn id="41" dur="1" fill="hold">
                                          <p:stCondLst>
                                            <p:cond delay="0"/>
                                          </p:stCondLst>
                                        </p:cTn>
                                        <p:tgtEl>
                                          <p:spTgt spid="60"/>
                                        </p:tgtEl>
                                        <p:attrNameLst>
                                          <p:attrName>style.visibility</p:attrName>
                                        </p:attrNameLst>
                                      </p:cBhvr>
                                      <p:to>
                                        <p:strVal val="visible"/>
                                      </p:to>
                                    </p:set>
                                    <p:animEffect transition="in" filter="wipe(left)">
                                      <p:cBhvr>
                                        <p:cTn id="4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71" grpId="0" animBg="1"/>
      <p:bldP spid="60" grpId="0"/>
      <p:bldP spid="7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2715969" y="1896260"/>
            <a:ext cx="605988" cy="560367"/>
            <a:chOff x="4534071" y="4949393"/>
            <a:chExt cx="813691" cy="752434"/>
          </a:xfrm>
          <a:solidFill>
            <a:schemeClr val="bg1">
              <a:alpha val="20000"/>
            </a:schemeClr>
          </a:solidFill>
        </p:grpSpPr>
        <p:grpSp>
          <p:nvGrpSpPr>
            <p:cNvPr id="19" name="Group 18"/>
            <p:cNvGrpSpPr/>
            <p:nvPr/>
          </p:nvGrpSpPr>
          <p:grpSpPr>
            <a:xfrm flipH="1">
              <a:off x="4534071" y="4949393"/>
              <a:ext cx="813691" cy="752434"/>
              <a:chOff x="2894013" y="1827213"/>
              <a:chExt cx="1265238" cy="1169988"/>
            </a:xfrm>
            <a:grpFill/>
          </p:grpSpPr>
          <p:sp>
            <p:nvSpPr>
              <p:cNvPr id="23" name="Freeform 25"/>
              <p:cNvSpPr>
                <a:spLocks noEditPoints="1"/>
              </p:cNvSpPr>
              <p:nvPr/>
            </p:nvSpPr>
            <p:spPr bwMode="auto">
              <a:xfrm>
                <a:off x="3000378" y="1893890"/>
                <a:ext cx="1039814" cy="1041401"/>
              </a:xfrm>
              <a:prstGeom prst="ellipse">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26"/>
              <p:cNvSpPr>
                <a:spLocks noEditPoints="1"/>
              </p:cNvSpPr>
              <p:nvPr/>
            </p:nvSpPr>
            <p:spPr bwMode="auto">
              <a:xfrm>
                <a:off x="2894013" y="1827213"/>
                <a:ext cx="1265238" cy="1169988"/>
              </a:xfrm>
              <a:custGeom>
                <a:avLst/>
                <a:gdLst>
                  <a:gd name="T0" fmla="*/ 141 w 286"/>
                  <a:gd name="T1" fmla="*/ 261 h 264"/>
                  <a:gd name="T2" fmla="*/ 50 w 286"/>
                  <a:gd name="T3" fmla="*/ 223 h 264"/>
                  <a:gd name="T4" fmla="*/ 50 w 286"/>
                  <a:gd name="T5" fmla="*/ 41 h 264"/>
                  <a:gd name="T6" fmla="*/ 141 w 286"/>
                  <a:gd name="T7" fmla="*/ 4 h 264"/>
                  <a:gd name="T8" fmla="*/ 232 w 286"/>
                  <a:gd name="T9" fmla="*/ 41 h 264"/>
                  <a:gd name="T10" fmla="*/ 232 w 286"/>
                  <a:gd name="T11" fmla="*/ 223 h 264"/>
                  <a:gd name="T12" fmla="*/ 141 w 286"/>
                  <a:gd name="T13" fmla="*/ 261 h 264"/>
                  <a:gd name="T14" fmla="*/ 141 w 286"/>
                  <a:gd name="T15" fmla="*/ 0 h 264"/>
                  <a:gd name="T16" fmla="*/ 48 w 286"/>
                  <a:gd name="T17" fmla="*/ 39 h 264"/>
                  <a:gd name="T18" fmla="*/ 9 w 286"/>
                  <a:gd name="T19" fmla="*/ 132 h 264"/>
                  <a:gd name="T20" fmla="*/ 48 w 286"/>
                  <a:gd name="T21" fmla="*/ 226 h 264"/>
                  <a:gd name="T22" fmla="*/ 141 w 286"/>
                  <a:gd name="T23" fmla="*/ 264 h 264"/>
                  <a:gd name="T24" fmla="*/ 141 w 286"/>
                  <a:gd name="T25" fmla="*/ 264 h 264"/>
                  <a:gd name="T26" fmla="*/ 235 w 286"/>
                  <a:gd name="T27" fmla="*/ 226 h 264"/>
                  <a:gd name="T28" fmla="*/ 235 w 286"/>
                  <a:gd name="T29" fmla="*/ 39 h 264"/>
                  <a:gd name="T30" fmla="*/ 141 w 286"/>
                  <a:gd name="T31"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6" h="264">
                    <a:moveTo>
                      <a:pt x="141" y="261"/>
                    </a:moveTo>
                    <a:cubicBezTo>
                      <a:pt x="107" y="261"/>
                      <a:pt x="75" y="248"/>
                      <a:pt x="50" y="223"/>
                    </a:cubicBezTo>
                    <a:cubicBezTo>
                      <a:pt x="0" y="173"/>
                      <a:pt x="0" y="92"/>
                      <a:pt x="50" y="41"/>
                    </a:cubicBezTo>
                    <a:cubicBezTo>
                      <a:pt x="75" y="17"/>
                      <a:pt x="107" y="4"/>
                      <a:pt x="141" y="4"/>
                    </a:cubicBezTo>
                    <a:cubicBezTo>
                      <a:pt x="176" y="4"/>
                      <a:pt x="208" y="17"/>
                      <a:pt x="232" y="41"/>
                    </a:cubicBezTo>
                    <a:cubicBezTo>
                      <a:pt x="283" y="92"/>
                      <a:pt x="283" y="173"/>
                      <a:pt x="232" y="223"/>
                    </a:cubicBezTo>
                    <a:cubicBezTo>
                      <a:pt x="208" y="248"/>
                      <a:pt x="176" y="261"/>
                      <a:pt x="141" y="261"/>
                    </a:cubicBezTo>
                    <a:moveTo>
                      <a:pt x="141" y="0"/>
                    </a:moveTo>
                    <a:cubicBezTo>
                      <a:pt x="106" y="0"/>
                      <a:pt x="73" y="14"/>
                      <a:pt x="48" y="39"/>
                    </a:cubicBezTo>
                    <a:cubicBezTo>
                      <a:pt x="23" y="64"/>
                      <a:pt x="9" y="97"/>
                      <a:pt x="9" y="132"/>
                    </a:cubicBezTo>
                    <a:cubicBezTo>
                      <a:pt x="9" y="168"/>
                      <a:pt x="23" y="201"/>
                      <a:pt x="48" y="226"/>
                    </a:cubicBezTo>
                    <a:cubicBezTo>
                      <a:pt x="73" y="251"/>
                      <a:pt x="106" y="264"/>
                      <a:pt x="141" y="264"/>
                    </a:cubicBezTo>
                    <a:cubicBezTo>
                      <a:pt x="141" y="264"/>
                      <a:pt x="141" y="264"/>
                      <a:pt x="141" y="264"/>
                    </a:cubicBezTo>
                    <a:cubicBezTo>
                      <a:pt x="177" y="264"/>
                      <a:pt x="210" y="251"/>
                      <a:pt x="235" y="226"/>
                    </a:cubicBezTo>
                    <a:cubicBezTo>
                      <a:pt x="286" y="174"/>
                      <a:pt x="286" y="91"/>
                      <a:pt x="235" y="39"/>
                    </a:cubicBezTo>
                    <a:cubicBezTo>
                      <a:pt x="210" y="14"/>
                      <a:pt x="177" y="0"/>
                      <a:pt x="141" y="0"/>
                    </a:cubicBezTo>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27"/>
              <p:cNvSpPr>
                <a:spLocks/>
              </p:cNvSpPr>
              <p:nvPr/>
            </p:nvSpPr>
            <p:spPr bwMode="auto">
              <a:xfrm>
                <a:off x="3033715" y="1967706"/>
                <a:ext cx="973139" cy="889000"/>
              </a:xfrm>
              <a:custGeom>
                <a:avLst/>
                <a:gdLst>
                  <a:gd name="T0" fmla="*/ 110 w 220"/>
                  <a:gd name="T1" fmla="*/ 0 h 201"/>
                  <a:gd name="T2" fmla="*/ 39 w 220"/>
                  <a:gd name="T3" fmla="*/ 30 h 201"/>
                  <a:gd name="T4" fmla="*/ 39 w 220"/>
                  <a:gd name="T5" fmla="*/ 171 h 201"/>
                  <a:gd name="T6" fmla="*/ 110 w 220"/>
                  <a:gd name="T7" fmla="*/ 201 h 201"/>
                  <a:gd name="T8" fmla="*/ 181 w 220"/>
                  <a:gd name="T9" fmla="*/ 171 h 201"/>
                  <a:gd name="T10" fmla="*/ 181 w 220"/>
                  <a:gd name="T11" fmla="*/ 30 h 201"/>
                  <a:gd name="T12" fmla="*/ 110 w 220"/>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220" h="201">
                    <a:moveTo>
                      <a:pt x="110" y="0"/>
                    </a:moveTo>
                    <a:cubicBezTo>
                      <a:pt x="85" y="0"/>
                      <a:pt x="59" y="10"/>
                      <a:pt x="39" y="30"/>
                    </a:cubicBezTo>
                    <a:cubicBezTo>
                      <a:pt x="0" y="69"/>
                      <a:pt x="0" y="132"/>
                      <a:pt x="39" y="171"/>
                    </a:cubicBezTo>
                    <a:cubicBezTo>
                      <a:pt x="59" y="191"/>
                      <a:pt x="85" y="201"/>
                      <a:pt x="110" y="201"/>
                    </a:cubicBezTo>
                    <a:cubicBezTo>
                      <a:pt x="136" y="201"/>
                      <a:pt x="162" y="191"/>
                      <a:pt x="181" y="171"/>
                    </a:cubicBezTo>
                    <a:cubicBezTo>
                      <a:pt x="220" y="132"/>
                      <a:pt x="220" y="69"/>
                      <a:pt x="181" y="30"/>
                    </a:cubicBezTo>
                    <a:cubicBezTo>
                      <a:pt x="162" y="10"/>
                      <a:pt x="136" y="0"/>
                      <a:pt x="110" y="0"/>
                    </a:cubicBezTo>
                  </a:path>
                </a:pathLst>
              </a:custGeom>
              <a:grp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0" name="Group 19"/>
            <p:cNvGrpSpPr/>
            <p:nvPr/>
          </p:nvGrpSpPr>
          <p:grpSpPr>
            <a:xfrm>
              <a:off x="4851773" y="5190186"/>
              <a:ext cx="198080" cy="288743"/>
              <a:chOff x="3582988" y="3510757"/>
              <a:chExt cx="319088" cy="465138"/>
            </a:xfrm>
            <a:grpFill/>
          </p:grpSpPr>
          <p:sp>
            <p:nvSpPr>
              <p:cNvPr id="21" name="AutoShape 113"/>
              <p:cNvSpPr>
                <a:spLocks/>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22" name="AutoShape 114"/>
              <p:cNvSpPr>
                <a:spLocks/>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sp>
        <p:nvSpPr>
          <p:cNvPr id="57" name="Rectangle 56"/>
          <p:cNvSpPr/>
          <p:nvPr/>
        </p:nvSpPr>
        <p:spPr>
          <a:xfrm>
            <a:off x="222626" y="2121343"/>
            <a:ext cx="2411717" cy="523220"/>
          </a:xfrm>
          <a:prstGeom prst="rect">
            <a:avLst/>
          </a:prstGeom>
        </p:spPr>
        <p:txBody>
          <a:bodyPr wrap="square">
            <a:spAutoFit/>
          </a:bodyPr>
          <a:lstStyle/>
          <a:p>
            <a:pPr algn="r"/>
            <a:r>
              <a:rPr lang="en-US" sz="1400" dirty="0" err="1">
                <a:solidFill>
                  <a:schemeClr val="bg1">
                    <a:lumMod val="95000"/>
                  </a:schemeClr>
                </a:solidFill>
              </a:rPr>
              <a:t>启动客户端</a:t>
            </a:r>
            <a:r>
              <a:rPr lang="en-US" altLang="zh-CN" sz="1400" dirty="0">
                <a:solidFill>
                  <a:schemeClr val="bg1">
                    <a:lumMod val="95000"/>
                  </a:schemeClr>
                </a:solidFill>
              </a:rPr>
              <a:t>,</a:t>
            </a:r>
            <a:r>
              <a:rPr lang="zh-CN" altLang="en-US" sz="1400" dirty="0">
                <a:solidFill>
                  <a:schemeClr val="bg1">
                    <a:lumMod val="95000"/>
                  </a:schemeClr>
                </a:solidFill>
              </a:rPr>
              <a:t> </a:t>
            </a:r>
            <a:endParaRPr lang="en-US" altLang="zh-CN" sz="1400" dirty="0">
              <a:solidFill>
                <a:schemeClr val="bg1">
                  <a:lumMod val="95000"/>
                </a:schemeClr>
              </a:solidFill>
            </a:endParaRPr>
          </a:p>
          <a:p>
            <a:pPr algn="r"/>
            <a:r>
              <a:rPr lang="zh-CN" altLang="en-US" sz="1400" dirty="0">
                <a:solidFill>
                  <a:schemeClr val="bg1">
                    <a:lumMod val="95000"/>
                  </a:schemeClr>
                </a:solidFill>
              </a:rPr>
              <a:t>并连接到指定的</a:t>
            </a:r>
            <a:r>
              <a:rPr lang="en-US" altLang="zh-CN" sz="1400" dirty="0">
                <a:solidFill>
                  <a:schemeClr val="bg1">
                    <a:lumMod val="95000"/>
                  </a:schemeClr>
                </a:solidFill>
              </a:rPr>
              <a:t>HOST</a:t>
            </a:r>
            <a:r>
              <a:rPr lang="zh-CN" altLang="en-US" sz="1400" dirty="0">
                <a:solidFill>
                  <a:schemeClr val="bg1">
                    <a:lumMod val="95000"/>
                  </a:schemeClr>
                </a:solidFill>
              </a:rPr>
              <a:t>和</a:t>
            </a:r>
            <a:r>
              <a:rPr lang="en-US" altLang="zh-CN" sz="1400" dirty="0">
                <a:solidFill>
                  <a:schemeClr val="bg1">
                    <a:lumMod val="95000"/>
                  </a:schemeClr>
                </a:solidFill>
              </a:rPr>
              <a:t>PORT</a:t>
            </a:r>
            <a:endParaRPr lang="en-US" sz="1400" dirty="0">
              <a:solidFill>
                <a:schemeClr val="bg1">
                  <a:lumMod val="95000"/>
                </a:schemeClr>
              </a:solidFill>
            </a:endParaRPr>
          </a:p>
        </p:txBody>
      </p:sp>
      <p:sp>
        <p:nvSpPr>
          <p:cNvPr id="58" name="TextBox 57"/>
          <p:cNvSpPr txBox="1"/>
          <p:nvPr/>
        </p:nvSpPr>
        <p:spPr>
          <a:xfrm flipH="1">
            <a:off x="428654" y="1845501"/>
            <a:ext cx="2205688" cy="338554"/>
          </a:xfrm>
          <a:prstGeom prst="rect">
            <a:avLst/>
          </a:prstGeom>
          <a:noFill/>
        </p:spPr>
        <p:txBody>
          <a:bodyPr wrap="square" rtlCol="0">
            <a:spAutoFit/>
          </a:bodyPr>
          <a:lstStyle/>
          <a:p>
            <a:pPr algn="r"/>
            <a:r>
              <a:rPr lang="en-US" altLang="zh-CN" sz="1600" b="1" dirty="0">
                <a:solidFill>
                  <a:schemeClr val="bg1"/>
                </a:solidFill>
              </a:rPr>
              <a:t>Client</a:t>
            </a:r>
            <a:endParaRPr lang="id-ID" sz="1600" b="1" dirty="0">
              <a:solidFill>
                <a:schemeClr val="bg1"/>
              </a:solidFill>
            </a:endParaRPr>
          </a:p>
        </p:txBody>
      </p:sp>
      <p:sp>
        <p:nvSpPr>
          <p:cNvPr id="104" name="Title 1">
            <a:extLst>
              <a:ext uri="{FF2B5EF4-FFF2-40B4-BE49-F238E27FC236}">
                <a16:creationId xmlns:a16="http://schemas.microsoft.com/office/drawing/2014/main" id="{FE683DC8-9AD0-6345-8194-C4C3D687C225}"/>
              </a:ext>
            </a:extLst>
          </p:cNvPr>
          <p:cNvSpPr>
            <a:spLocks noGrp="1"/>
          </p:cNvSpPr>
          <p:nvPr>
            <p:ph type="title"/>
          </p:nvPr>
        </p:nvSpPr>
        <p:spPr>
          <a:xfrm>
            <a:off x="852714" y="499295"/>
            <a:ext cx="10573563" cy="595222"/>
          </a:xfrm>
        </p:spPr>
        <p:txBody>
          <a:bodyPr/>
          <a:lstStyle/>
          <a:p>
            <a:r>
              <a:rPr lang="en-US" altLang="zh-CN" dirty="0"/>
              <a:t>FRAMEWORK</a:t>
            </a:r>
            <a:endParaRPr lang="en-US" dirty="0"/>
          </a:p>
        </p:txBody>
      </p:sp>
      <p:cxnSp>
        <p:nvCxnSpPr>
          <p:cNvPr id="105" name="Straight Connector 43">
            <a:extLst>
              <a:ext uri="{FF2B5EF4-FFF2-40B4-BE49-F238E27FC236}">
                <a16:creationId xmlns:a16="http://schemas.microsoft.com/office/drawing/2014/main" id="{BB39AF7A-C464-D145-A42F-8368423092B9}"/>
              </a:ext>
            </a:extLst>
          </p:cNvPr>
          <p:cNvCxnSpPr>
            <a:cxnSpLocks/>
          </p:cNvCxnSpPr>
          <p:nvPr/>
        </p:nvCxnSpPr>
        <p:spPr>
          <a:xfrm>
            <a:off x="3321957" y="2192471"/>
            <a:ext cx="1504338" cy="0"/>
          </a:xfrm>
          <a:prstGeom prst="line">
            <a:avLst/>
          </a:prstGeom>
          <a:ln>
            <a:solidFill>
              <a:schemeClr val="bg1">
                <a:lumMod val="95000"/>
              </a:schemeClr>
            </a:solidFill>
            <a:headEnd type="oval"/>
            <a:tailEnd type="none"/>
          </a:ln>
        </p:spPr>
        <p:style>
          <a:lnRef idx="1">
            <a:schemeClr val="accent1"/>
          </a:lnRef>
          <a:fillRef idx="0">
            <a:schemeClr val="accent1"/>
          </a:fillRef>
          <a:effectRef idx="0">
            <a:schemeClr val="accent1"/>
          </a:effectRef>
          <a:fontRef idx="minor">
            <a:schemeClr val="tx1"/>
          </a:fontRef>
        </p:style>
      </p:cxnSp>
      <p:grpSp>
        <p:nvGrpSpPr>
          <p:cNvPr id="61" name="组合 60">
            <a:extLst>
              <a:ext uri="{FF2B5EF4-FFF2-40B4-BE49-F238E27FC236}">
                <a16:creationId xmlns:a16="http://schemas.microsoft.com/office/drawing/2014/main" id="{8DA17B83-86DA-404B-916B-88384C9EFD31}"/>
              </a:ext>
            </a:extLst>
          </p:cNvPr>
          <p:cNvGrpSpPr/>
          <p:nvPr/>
        </p:nvGrpSpPr>
        <p:grpSpPr>
          <a:xfrm>
            <a:off x="4296486" y="2661248"/>
            <a:ext cx="4693110" cy="4156804"/>
            <a:chOff x="4296486" y="2661248"/>
            <a:chExt cx="4693110" cy="4156804"/>
          </a:xfrm>
        </p:grpSpPr>
        <p:pic>
          <p:nvPicPr>
            <p:cNvPr id="4" name="mockup_0018_iMac-_FRONT.png"/>
            <p:cNvPicPr/>
            <p:nvPr/>
          </p:nvPicPr>
          <p:blipFill>
            <a:blip r:embed="rId2"/>
            <a:srcRect/>
            <a:stretch>
              <a:fillRect/>
            </a:stretch>
          </p:blipFill>
          <p:spPr>
            <a:xfrm>
              <a:off x="4296486" y="2661248"/>
              <a:ext cx="4693110" cy="4156804"/>
            </a:xfrm>
            <a:prstGeom prst="rect">
              <a:avLst/>
            </a:prstGeom>
            <a:ln w="12700" cap="flat">
              <a:noFill/>
              <a:miter lim="400000"/>
            </a:ln>
            <a:effectLst/>
          </p:spPr>
        </p:pic>
        <p:pic>
          <p:nvPicPr>
            <p:cNvPr id="7" name="图片 6">
              <a:extLst>
                <a:ext uri="{FF2B5EF4-FFF2-40B4-BE49-F238E27FC236}">
                  <a16:creationId xmlns:a16="http://schemas.microsoft.com/office/drawing/2014/main" id="{637EE317-612E-8148-AD63-1B8BBE981FBA}"/>
                </a:ext>
              </a:extLst>
            </p:cNvPr>
            <p:cNvPicPr>
              <a:picLocks noChangeAspect="1"/>
            </p:cNvPicPr>
            <p:nvPr/>
          </p:nvPicPr>
          <p:blipFill rotWithShape="1">
            <a:blip r:embed="rId3"/>
            <a:srcRect r="27517" b="37559"/>
            <a:stretch/>
          </p:blipFill>
          <p:spPr>
            <a:xfrm>
              <a:off x="4490421" y="2840603"/>
              <a:ext cx="4335527" cy="2351599"/>
            </a:xfrm>
            <a:prstGeom prst="rect">
              <a:avLst/>
            </a:prstGeom>
          </p:spPr>
        </p:pic>
      </p:grpSp>
      <p:cxnSp>
        <p:nvCxnSpPr>
          <p:cNvPr id="106" name="Straight Connector 49">
            <a:extLst>
              <a:ext uri="{FF2B5EF4-FFF2-40B4-BE49-F238E27FC236}">
                <a16:creationId xmlns:a16="http://schemas.microsoft.com/office/drawing/2014/main" id="{EFC5F29C-5DE2-E642-8B52-3BBA6C5C4585}"/>
              </a:ext>
            </a:extLst>
          </p:cNvPr>
          <p:cNvCxnSpPr>
            <a:cxnSpLocks/>
          </p:cNvCxnSpPr>
          <p:nvPr/>
        </p:nvCxnSpPr>
        <p:spPr>
          <a:xfrm flipH="1" flipV="1">
            <a:off x="4826296" y="2192472"/>
            <a:ext cx="1269704" cy="73360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26" name="Group 9">
            <a:extLst>
              <a:ext uri="{FF2B5EF4-FFF2-40B4-BE49-F238E27FC236}">
                <a16:creationId xmlns:a16="http://schemas.microsoft.com/office/drawing/2014/main" id="{2CBF8F28-5C86-DE4D-AA75-AC89842C71F1}"/>
              </a:ext>
            </a:extLst>
          </p:cNvPr>
          <p:cNvGrpSpPr/>
          <p:nvPr/>
        </p:nvGrpSpPr>
        <p:grpSpPr>
          <a:xfrm>
            <a:off x="2712642" y="5225159"/>
            <a:ext cx="605988" cy="560367"/>
            <a:chOff x="6207758" y="4949393"/>
            <a:chExt cx="813691" cy="752434"/>
          </a:xfrm>
          <a:solidFill>
            <a:schemeClr val="bg1">
              <a:alpha val="20000"/>
            </a:schemeClr>
          </a:solidFill>
        </p:grpSpPr>
        <p:grpSp>
          <p:nvGrpSpPr>
            <p:cNvPr id="27" name="Group 10">
              <a:extLst>
                <a:ext uri="{FF2B5EF4-FFF2-40B4-BE49-F238E27FC236}">
                  <a16:creationId xmlns:a16="http://schemas.microsoft.com/office/drawing/2014/main" id="{9FDCF7B3-AB33-CC40-9557-A000028A0FAC}"/>
                </a:ext>
              </a:extLst>
            </p:cNvPr>
            <p:cNvGrpSpPr/>
            <p:nvPr/>
          </p:nvGrpSpPr>
          <p:grpSpPr>
            <a:xfrm flipH="1">
              <a:off x="6207758" y="4949393"/>
              <a:ext cx="813691" cy="752434"/>
              <a:chOff x="2894013" y="1827213"/>
              <a:chExt cx="1265238" cy="1169988"/>
            </a:xfrm>
            <a:grpFill/>
          </p:grpSpPr>
          <p:sp>
            <p:nvSpPr>
              <p:cNvPr id="31" name="Freeform 25">
                <a:extLst>
                  <a:ext uri="{FF2B5EF4-FFF2-40B4-BE49-F238E27FC236}">
                    <a16:creationId xmlns:a16="http://schemas.microsoft.com/office/drawing/2014/main" id="{E6483DEC-509C-C147-B1ED-5BFF0185EB65}"/>
                  </a:ext>
                </a:extLst>
              </p:cNvPr>
              <p:cNvSpPr>
                <a:spLocks noEditPoints="1"/>
              </p:cNvSpPr>
              <p:nvPr/>
            </p:nvSpPr>
            <p:spPr bwMode="auto">
              <a:xfrm>
                <a:off x="3000378" y="1893890"/>
                <a:ext cx="1039814" cy="1041401"/>
              </a:xfrm>
              <a:prstGeom prst="ellipse">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26">
                <a:extLst>
                  <a:ext uri="{FF2B5EF4-FFF2-40B4-BE49-F238E27FC236}">
                    <a16:creationId xmlns:a16="http://schemas.microsoft.com/office/drawing/2014/main" id="{41D39F56-72B6-C549-8DD4-8D0A9A90178D}"/>
                  </a:ext>
                </a:extLst>
              </p:cNvPr>
              <p:cNvSpPr>
                <a:spLocks noEditPoints="1"/>
              </p:cNvSpPr>
              <p:nvPr/>
            </p:nvSpPr>
            <p:spPr bwMode="auto">
              <a:xfrm>
                <a:off x="2894013" y="1827213"/>
                <a:ext cx="1265238" cy="1169988"/>
              </a:xfrm>
              <a:custGeom>
                <a:avLst/>
                <a:gdLst>
                  <a:gd name="T0" fmla="*/ 141 w 286"/>
                  <a:gd name="T1" fmla="*/ 261 h 264"/>
                  <a:gd name="T2" fmla="*/ 50 w 286"/>
                  <a:gd name="T3" fmla="*/ 223 h 264"/>
                  <a:gd name="T4" fmla="*/ 50 w 286"/>
                  <a:gd name="T5" fmla="*/ 41 h 264"/>
                  <a:gd name="T6" fmla="*/ 141 w 286"/>
                  <a:gd name="T7" fmla="*/ 4 h 264"/>
                  <a:gd name="T8" fmla="*/ 232 w 286"/>
                  <a:gd name="T9" fmla="*/ 41 h 264"/>
                  <a:gd name="T10" fmla="*/ 232 w 286"/>
                  <a:gd name="T11" fmla="*/ 223 h 264"/>
                  <a:gd name="T12" fmla="*/ 141 w 286"/>
                  <a:gd name="T13" fmla="*/ 261 h 264"/>
                  <a:gd name="T14" fmla="*/ 141 w 286"/>
                  <a:gd name="T15" fmla="*/ 0 h 264"/>
                  <a:gd name="T16" fmla="*/ 48 w 286"/>
                  <a:gd name="T17" fmla="*/ 39 h 264"/>
                  <a:gd name="T18" fmla="*/ 9 w 286"/>
                  <a:gd name="T19" fmla="*/ 132 h 264"/>
                  <a:gd name="T20" fmla="*/ 48 w 286"/>
                  <a:gd name="T21" fmla="*/ 226 h 264"/>
                  <a:gd name="T22" fmla="*/ 141 w 286"/>
                  <a:gd name="T23" fmla="*/ 264 h 264"/>
                  <a:gd name="T24" fmla="*/ 141 w 286"/>
                  <a:gd name="T25" fmla="*/ 264 h 264"/>
                  <a:gd name="T26" fmla="*/ 235 w 286"/>
                  <a:gd name="T27" fmla="*/ 226 h 264"/>
                  <a:gd name="T28" fmla="*/ 235 w 286"/>
                  <a:gd name="T29" fmla="*/ 39 h 264"/>
                  <a:gd name="T30" fmla="*/ 141 w 286"/>
                  <a:gd name="T31"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6" h="264">
                    <a:moveTo>
                      <a:pt x="141" y="261"/>
                    </a:moveTo>
                    <a:cubicBezTo>
                      <a:pt x="107" y="261"/>
                      <a:pt x="75" y="248"/>
                      <a:pt x="50" y="223"/>
                    </a:cubicBezTo>
                    <a:cubicBezTo>
                      <a:pt x="0" y="173"/>
                      <a:pt x="0" y="92"/>
                      <a:pt x="50" y="41"/>
                    </a:cubicBezTo>
                    <a:cubicBezTo>
                      <a:pt x="75" y="17"/>
                      <a:pt x="107" y="4"/>
                      <a:pt x="141" y="4"/>
                    </a:cubicBezTo>
                    <a:cubicBezTo>
                      <a:pt x="176" y="4"/>
                      <a:pt x="208" y="17"/>
                      <a:pt x="232" y="41"/>
                    </a:cubicBezTo>
                    <a:cubicBezTo>
                      <a:pt x="283" y="92"/>
                      <a:pt x="283" y="173"/>
                      <a:pt x="232" y="223"/>
                    </a:cubicBezTo>
                    <a:cubicBezTo>
                      <a:pt x="208" y="248"/>
                      <a:pt x="176" y="261"/>
                      <a:pt x="141" y="261"/>
                    </a:cubicBezTo>
                    <a:moveTo>
                      <a:pt x="141" y="0"/>
                    </a:moveTo>
                    <a:cubicBezTo>
                      <a:pt x="106" y="0"/>
                      <a:pt x="73" y="14"/>
                      <a:pt x="48" y="39"/>
                    </a:cubicBezTo>
                    <a:cubicBezTo>
                      <a:pt x="23" y="64"/>
                      <a:pt x="9" y="97"/>
                      <a:pt x="9" y="132"/>
                    </a:cubicBezTo>
                    <a:cubicBezTo>
                      <a:pt x="9" y="168"/>
                      <a:pt x="23" y="201"/>
                      <a:pt x="48" y="226"/>
                    </a:cubicBezTo>
                    <a:cubicBezTo>
                      <a:pt x="73" y="251"/>
                      <a:pt x="106" y="264"/>
                      <a:pt x="141" y="264"/>
                    </a:cubicBezTo>
                    <a:cubicBezTo>
                      <a:pt x="141" y="264"/>
                      <a:pt x="141" y="264"/>
                      <a:pt x="141" y="264"/>
                    </a:cubicBezTo>
                    <a:cubicBezTo>
                      <a:pt x="177" y="264"/>
                      <a:pt x="210" y="251"/>
                      <a:pt x="235" y="226"/>
                    </a:cubicBezTo>
                    <a:cubicBezTo>
                      <a:pt x="286" y="174"/>
                      <a:pt x="286" y="91"/>
                      <a:pt x="235" y="39"/>
                    </a:cubicBezTo>
                    <a:cubicBezTo>
                      <a:pt x="210" y="14"/>
                      <a:pt x="177" y="0"/>
                      <a:pt x="141" y="0"/>
                    </a:cubicBezTo>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33" name="Freeform 27">
                <a:extLst>
                  <a:ext uri="{FF2B5EF4-FFF2-40B4-BE49-F238E27FC236}">
                    <a16:creationId xmlns:a16="http://schemas.microsoft.com/office/drawing/2014/main" id="{76B47C39-E3D9-A347-A7B7-A51632DE69F3}"/>
                  </a:ext>
                </a:extLst>
              </p:cNvPr>
              <p:cNvSpPr>
                <a:spLocks/>
              </p:cNvSpPr>
              <p:nvPr/>
            </p:nvSpPr>
            <p:spPr bwMode="auto">
              <a:xfrm>
                <a:off x="3033715" y="1967706"/>
                <a:ext cx="973139" cy="889000"/>
              </a:xfrm>
              <a:custGeom>
                <a:avLst/>
                <a:gdLst>
                  <a:gd name="T0" fmla="*/ 110 w 220"/>
                  <a:gd name="T1" fmla="*/ 0 h 201"/>
                  <a:gd name="T2" fmla="*/ 39 w 220"/>
                  <a:gd name="T3" fmla="*/ 30 h 201"/>
                  <a:gd name="T4" fmla="*/ 39 w 220"/>
                  <a:gd name="T5" fmla="*/ 171 h 201"/>
                  <a:gd name="T6" fmla="*/ 110 w 220"/>
                  <a:gd name="T7" fmla="*/ 201 h 201"/>
                  <a:gd name="T8" fmla="*/ 181 w 220"/>
                  <a:gd name="T9" fmla="*/ 171 h 201"/>
                  <a:gd name="T10" fmla="*/ 181 w 220"/>
                  <a:gd name="T11" fmla="*/ 30 h 201"/>
                  <a:gd name="T12" fmla="*/ 110 w 220"/>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220" h="201">
                    <a:moveTo>
                      <a:pt x="110" y="0"/>
                    </a:moveTo>
                    <a:cubicBezTo>
                      <a:pt x="85" y="0"/>
                      <a:pt x="59" y="10"/>
                      <a:pt x="39" y="30"/>
                    </a:cubicBezTo>
                    <a:cubicBezTo>
                      <a:pt x="0" y="69"/>
                      <a:pt x="0" y="132"/>
                      <a:pt x="39" y="171"/>
                    </a:cubicBezTo>
                    <a:cubicBezTo>
                      <a:pt x="59" y="191"/>
                      <a:pt x="85" y="201"/>
                      <a:pt x="110" y="201"/>
                    </a:cubicBezTo>
                    <a:cubicBezTo>
                      <a:pt x="136" y="201"/>
                      <a:pt x="162" y="191"/>
                      <a:pt x="181" y="171"/>
                    </a:cubicBezTo>
                    <a:cubicBezTo>
                      <a:pt x="220" y="132"/>
                      <a:pt x="220" y="69"/>
                      <a:pt x="181" y="30"/>
                    </a:cubicBezTo>
                    <a:cubicBezTo>
                      <a:pt x="162" y="10"/>
                      <a:pt x="136" y="0"/>
                      <a:pt x="110" y="0"/>
                    </a:cubicBezTo>
                  </a:path>
                </a:pathLst>
              </a:custGeom>
              <a:grp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8" name="Group 11">
              <a:extLst>
                <a:ext uri="{FF2B5EF4-FFF2-40B4-BE49-F238E27FC236}">
                  <a16:creationId xmlns:a16="http://schemas.microsoft.com/office/drawing/2014/main" id="{AC263779-997D-7B44-8D25-F746AF7FAAED}"/>
                </a:ext>
              </a:extLst>
            </p:cNvPr>
            <p:cNvGrpSpPr/>
            <p:nvPr/>
          </p:nvGrpSpPr>
          <p:grpSpPr>
            <a:xfrm>
              <a:off x="6469066" y="5198949"/>
              <a:ext cx="288743" cy="270512"/>
              <a:chOff x="5368132" y="3540125"/>
              <a:chExt cx="465138" cy="435769"/>
            </a:xfrm>
            <a:grpFill/>
          </p:grpSpPr>
          <p:sp>
            <p:nvSpPr>
              <p:cNvPr id="29" name="AutoShape 110">
                <a:extLst>
                  <a:ext uri="{FF2B5EF4-FFF2-40B4-BE49-F238E27FC236}">
                    <a16:creationId xmlns:a16="http://schemas.microsoft.com/office/drawing/2014/main" id="{ACBF234D-4BD0-4F47-8655-631D4AB0B39C}"/>
                  </a:ext>
                </a:extLst>
              </p:cNvPr>
              <p:cNvSpPr>
                <a:spLocks/>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30" name="AutoShape 111">
                <a:extLst>
                  <a:ext uri="{FF2B5EF4-FFF2-40B4-BE49-F238E27FC236}">
                    <a16:creationId xmlns:a16="http://schemas.microsoft.com/office/drawing/2014/main" id="{495EA487-B93B-6B42-BEB3-833B7E2A8D67}"/>
                  </a:ext>
                </a:extLst>
              </p:cNvPr>
              <p:cNvSpPr>
                <a:spLocks/>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sp>
        <p:nvSpPr>
          <p:cNvPr id="34" name="Rectangle 58">
            <a:extLst>
              <a:ext uri="{FF2B5EF4-FFF2-40B4-BE49-F238E27FC236}">
                <a16:creationId xmlns:a16="http://schemas.microsoft.com/office/drawing/2014/main" id="{C9A8B5C6-FE0E-FC42-BA9C-A7195B8CEBFD}"/>
              </a:ext>
            </a:extLst>
          </p:cNvPr>
          <p:cNvSpPr/>
          <p:nvPr/>
        </p:nvSpPr>
        <p:spPr>
          <a:xfrm>
            <a:off x="852713" y="5475995"/>
            <a:ext cx="1787633" cy="738664"/>
          </a:xfrm>
          <a:prstGeom prst="rect">
            <a:avLst/>
          </a:prstGeom>
        </p:spPr>
        <p:txBody>
          <a:bodyPr wrap="square">
            <a:spAutoFit/>
          </a:bodyPr>
          <a:lstStyle/>
          <a:p>
            <a:pPr algn="r"/>
            <a:r>
              <a:rPr lang="en-US" sz="1400" dirty="0" err="1">
                <a:solidFill>
                  <a:schemeClr val="bg1">
                    <a:lumMod val="95000"/>
                  </a:schemeClr>
                </a:solidFill>
              </a:rPr>
              <a:t>命令提示</a:t>
            </a:r>
            <a:r>
              <a:rPr lang="en-US" altLang="zh-CN" sz="1400" dirty="0">
                <a:solidFill>
                  <a:schemeClr val="bg1">
                    <a:lumMod val="95000"/>
                  </a:schemeClr>
                </a:solidFill>
              </a:rPr>
              <a:t>,</a:t>
            </a:r>
          </a:p>
          <a:p>
            <a:pPr algn="r"/>
            <a:r>
              <a:rPr lang="en-US" sz="1400" dirty="0" err="1">
                <a:solidFill>
                  <a:schemeClr val="bg1">
                    <a:lumMod val="95000"/>
                  </a:schemeClr>
                </a:solidFill>
              </a:rPr>
              <a:t>自动补全命令</a:t>
            </a:r>
            <a:r>
              <a:rPr lang="en-US" altLang="zh-CN" sz="1400" dirty="0">
                <a:solidFill>
                  <a:schemeClr val="bg1">
                    <a:lumMod val="95000"/>
                  </a:schemeClr>
                </a:solidFill>
              </a:rPr>
              <a:t>,</a:t>
            </a:r>
            <a:r>
              <a:rPr lang="zh-CN" altLang="en-US" sz="1400" dirty="0">
                <a:solidFill>
                  <a:schemeClr val="bg1">
                    <a:lumMod val="95000"/>
                  </a:schemeClr>
                </a:solidFill>
              </a:rPr>
              <a:t> 而不用记忆繁琐的命令</a:t>
            </a:r>
            <a:endParaRPr lang="en-US" sz="1400" dirty="0">
              <a:solidFill>
                <a:schemeClr val="bg1">
                  <a:lumMod val="95000"/>
                </a:schemeClr>
              </a:solidFill>
            </a:endParaRPr>
          </a:p>
        </p:txBody>
      </p:sp>
      <p:sp>
        <p:nvSpPr>
          <p:cNvPr id="35" name="TextBox 59">
            <a:extLst>
              <a:ext uri="{FF2B5EF4-FFF2-40B4-BE49-F238E27FC236}">
                <a16:creationId xmlns:a16="http://schemas.microsoft.com/office/drawing/2014/main" id="{DB993760-9D29-F442-A7EC-FFA70EC623B4}"/>
              </a:ext>
            </a:extLst>
          </p:cNvPr>
          <p:cNvSpPr txBox="1"/>
          <p:nvPr/>
        </p:nvSpPr>
        <p:spPr>
          <a:xfrm flipH="1">
            <a:off x="434657" y="5200153"/>
            <a:ext cx="2205689" cy="338554"/>
          </a:xfrm>
          <a:prstGeom prst="rect">
            <a:avLst/>
          </a:prstGeom>
          <a:noFill/>
        </p:spPr>
        <p:txBody>
          <a:bodyPr wrap="square" rtlCol="0">
            <a:spAutoFit/>
          </a:bodyPr>
          <a:lstStyle/>
          <a:p>
            <a:pPr algn="r"/>
            <a:r>
              <a:rPr lang="en-US" altLang="zh-CN" sz="1600" b="1" dirty="0">
                <a:solidFill>
                  <a:schemeClr val="bg1"/>
                </a:solidFill>
              </a:rPr>
              <a:t>Prompt</a:t>
            </a:r>
            <a:endParaRPr lang="id-ID" sz="1600" b="1" dirty="0">
              <a:solidFill>
                <a:schemeClr val="bg1"/>
              </a:solidFill>
            </a:endParaRPr>
          </a:p>
        </p:txBody>
      </p:sp>
      <p:grpSp>
        <p:nvGrpSpPr>
          <p:cNvPr id="36" name="Group 34">
            <a:extLst>
              <a:ext uri="{FF2B5EF4-FFF2-40B4-BE49-F238E27FC236}">
                <a16:creationId xmlns:a16="http://schemas.microsoft.com/office/drawing/2014/main" id="{45ACDB70-9823-6D47-B1B3-F9775113ECCB}"/>
              </a:ext>
            </a:extLst>
          </p:cNvPr>
          <p:cNvGrpSpPr/>
          <p:nvPr/>
        </p:nvGrpSpPr>
        <p:grpSpPr>
          <a:xfrm>
            <a:off x="9091423" y="1563141"/>
            <a:ext cx="605988" cy="560367"/>
            <a:chOff x="9528065" y="4949393"/>
            <a:chExt cx="813691" cy="752434"/>
          </a:xfrm>
          <a:solidFill>
            <a:schemeClr val="bg1">
              <a:alpha val="20000"/>
            </a:schemeClr>
          </a:solidFill>
        </p:grpSpPr>
        <p:grpSp>
          <p:nvGrpSpPr>
            <p:cNvPr id="37" name="Group 35">
              <a:extLst>
                <a:ext uri="{FF2B5EF4-FFF2-40B4-BE49-F238E27FC236}">
                  <a16:creationId xmlns:a16="http://schemas.microsoft.com/office/drawing/2014/main" id="{C17C11A3-57AD-BC44-A272-1735F477CE0B}"/>
                </a:ext>
              </a:extLst>
            </p:cNvPr>
            <p:cNvGrpSpPr/>
            <p:nvPr/>
          </p:nvGrpSpPr>
          <p:grpSpPr>
            <a:xfrm flipH="1">
              <a:off x="9528065" y="4949393"/>
              <a:ext cx="813691" cy="752434"/>
              <a:chOff x="2894013" y="1827213"/>
              <a:chExt cx="1265238" cy="1169988"/>
            </a:xfrm>
            <a:grpFill/>
          </p:grpSpPr>
          <p:sp>
            <p:nvSpPr>
              <p:cNvPr id="46" name="Freeform 25">
                <a:extLst>
                  <a:ext uri="{FF2B5EF4-FFF2-40B4-BE49-F238E27FC236}">
                    <a16:creationId xmlns:a16="http://schemas.microsoft.com/office/drawing/2014/main" id="{F6C4FB6F-324F-B44E-B308-C9868C4232D6}"/>
                  </a:ext>
                </a:extLst>
              </p:cNvPr>
              <p:cNvSpPr>
                <a:spLocks noEditPoints="1"/>
              </p:cNvSpPr>
              <p:nvPr/>
            </p:nvSpPr>
            <p:spPr bwMode="auto">
              <a:xfrm>
                <a:off x="3000378" y="1893890"/>
                <a:ext cx="1039814" cy="1041401"/>
              </a:xfrm>
              <a:prstGeom prst="ellipse">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47" name="Freeform 26">
                <a:extLst>
                  <a:ext uri="{FF2B5EF4-FFF2-40B4-BE49-F238E27FC236}">
                    <a16:creationId xmlns:a16="http://schemas.microsoft.com/office/drawing/2014/main" id="{125C1ED2-6530-7D4F-BD62-65C82B662BBC}"/>
                  </a:ext>
                </a:extLst>
              </p:cNvPr>
              <p:cNvSpPr>
                <a:spLocks noEditPoints="1"/>
              </p:cNvSpPr>
              <p:nvPr/>
            </p:nvSpPr>
            <p:spPr bwMode="auto">
              <a:xfrm>
                <a:off x="2894013" y="1827213"/>
                <a:ext cx="1265238" cy="1169988"/>
              </a:xfrm>
              <a:custGeom>
                <a:avLst/>
                <a:gdLst>
                  <a:gd name="T0" fmla="*/ 141 w 286"/>
                  <a:gd name="T1" fmla="*/ 261 h 264"/>
                  <a:gd name="T2" fmla="*/ 50 w 286"/>
                  <a:gd name="T3" fmla="*/ 223 h 264"/>
                  <a:gd name="T4" fmla="*/ 50 w 286"/>
                  <a:gd name="T5" fmla="*/ 41 h 264"/>
                  <a:gd name="T6" fmla="*/ 141 w 286"/>
                  <a:gd name="T7" fmla="*/ 4 h 264"/>
                  <a:gd name="T8" fmla="*/ 232 w 286"/>
                  <a:gd name="T9" fmla="*/ 41 h 264"/>
                  <a:gd name="T10" fmla="*/ 232 w 286"/>
                  <a:gd name="T11" fmla="*/ 223 h 264"/>
                  <a:gd name="T12" fmla="*/ 141 w 286"/>
                  <a:gd name="T13" fmla="*/ 261 h 264"/>
                  <a:gd name="T14" fmla="*/ 141 w 286"/>
                  <a:gd name="T15" fmla="*/ 0 h 264"/>
                  <a:gd name="T16" fmla="*/ 48 w 286"/>
                  <a:gd name="T17" fmla="*/ 39 h 264"/>
                  <a:gd name="T18" fmla="*/ 9 w 286"/>
                  <a:gd name="T19" fmla="*/ 132 h 264"/>
                  <a:gd name="T20" fmla="*/ 48 w 286"/>
                  <a:gd name="T21" fmla="*/ 226 h 264"/>
                  <a:gd name="T22" fmla="*/ 141 w 286"/>
                  <a:gd name="T23" fmla="*/ 264 h 264"/>
                  <a:gd name="T24" fmla="*/ 141 w 286"/>
                  <a:gd name="T25" fmla="*/ 264 h 264"/>
                  <a:gd name="T26" fmla="*/ 235 w 286"/>
                  <a:gd name="T27" fmla="*/ 226 h 264"/>
                  <a:gd name="T28" fmla="*/ 235 w 286"/>
                  <a:gd name="T29" fmla="*/ 39 h 264"/>
                  <a:gd name="T30" fmla="*/ 141 w 286"/>
                  <a:gd name="T31"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6" h="264">
                    <a:moveTo>
                      <a:pt x="141" y="261"/>
                    </a:moveTo>
                    <a:cubicBezTo>
                      <a:pt x="107" y="261"/>
                      <a:pt x="75" y="248"/>
                      <a:pt x="50" y="223"/>
                    </a:cubicBezTo>
                    <a:cubicBezTo>
                      <a:pt x="0" y="173"/>
                      <a:pt x="0" y="92"/>
                      <a:pt x="50" y="41"/>
                    </a:cubicBezTo>
                    <a:cubicBezTo>
                      <a:pt x="75" y="17"/>
                      <a:pt x="107" y="4"/>
                      <a:pt x="141" y="4"/>
                    </a:cubicBezTo>
                    <a:cubicBezTo>
                      <a:pt x="176" y="4"/>
                      <a:pt x="208" y="17"/>
                      <a:pt x="232" y="41"/>
                    </a:cubicBezTo>
                    <a:cubicBezTo>
                      <a:pt x="283" y="92"/>
                      <a:pt x="283" y="173"/>
                      <a:pt x="232" y="223"/>
                    </a:cubicBezTo>
                    <a:cubicBezTo>
                      <a:pt x="208" y="248"/>
                      <a:pt x="176" y="261"/>
                      <a:pt x="141" y="261"/>
                    </a:cubicBezTo>
                    <a:moveTo>
                      <a:pt x="141" y="0"/>
                    </a:moveTo>
                    <a:cubicBezTo>
                      <a:pt x="106" y="0"/>
                      <a:pt x="73" y="14"/>
                      <a:pt x="48" y="39"/>
                    </a:cubicBezTo>
                    <a:cubicBezTo>
                      <a:pt x="23" y="64"/>
                      <a:pt x="9" y="97"/>
                      <a:pt x="9" y="132"/>
                    </a:cubicBezTo>
                    <a:cubicBezTo>
                      <a:pt x="9" y="168"/>
                      <a:pt x="23" y="201"/>
                      <a:pt x="48" y="226"/>
                    </a:cubicBezTo>
                    <a:cubicBezTo>
                      <a:pt x="73" y="251"/>
                      <a:pt x="106" y="264"/>
                      <a:pt x="141" y="264"/>
                    </a:cubicBezTo>
                    <a:cubicBezTo>
                      <a:pt x="141" y="264"/>
                      <a:pt x="141" y="264"/>
                      <a:pt x="141" y="264"/>
                    </a:cubicBezTo>
                    <a:cubicBezTo>
                      <a:pt x="177" y="264"/>
                      <a:pt x="210" y="251"/>
                      <a:pt x="235" y="226"/>
                    </a:cubicBezTo>
                    <a:cubicBezTo>
                      <a:pt x="286" y="174"/>
                      <a:pt x="286" y="91"/>
                      <a:pt x="235" y="39"/>
                    </a:cubicBezTo>
                    <a:cubicBezTo>
                      <a:pt x="210" y="14"/>
                      <a:pt x="177" y="0"/>
                      <a:pt x="141" y="0"/>
                    </a:cubicBezTo>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48" name="Freeform 27">
                <a:extLst>
                  <a:ext uri="{FF2B5EF4-FFF2-40B4-BE49-F238E27FC236}">
                    <a16:creationId xmlns:a16="http://schemas.microsoft.com/office/drawing/2014/main" id="{2B073829-B18A-0540-9389-03963B58AF4E}"/>
                  </a:ext>
                </a:extLst>
              </p:cNvPr>
              <p:cNvSpPr>
                <a:spLocks/>
              </p:cNvSpPr>
              <p:nvPr/>
            </p:nvSpPr>
            <p:spPr bwMode="auto">
              <a:xfrm>
                <a:off x="3033715" y="1967706"/>
                <a:ext cx="973139" cy="889000"/>
              </a:xfrm>
              <a:custGeom>
                <a:avLst/>
                <a:gdLst>
                  <a:gd name="T0" fmla="*/ 110 w 220"/>
                  <a:gd name="T1" fmla="*/ 0 h 201"/>
                  <a:gd name="T2" fmla="*/ 39 w 220"/>
                  <a:gd name="T3" fmla="*/ 30 h 201"/>
                  <a:gd name="T4" fmla="*/ 39 w 220"/>
                  <a:gd name="T5" fmla="*/ 171 h 201"/>
                  <a:gd name="T6" fmla="*/ 110 w 220"/>
                  <a:gd name="T7" fmla="*/ 201 h 201"/>
                  <a:gd name="T8" fmla="*/ 181 w 220"/>
                  <a:gd name="T9" fmla="*/ 171 h 201"/>
                  <a:gd name="T10" fmla="*/ 181 w 220"/>
                  <a:gd name="T11" fmla="*/ 30 h 201"/>
                  <a:gd name="T12" fmla="*/ 110 w 220"/>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220" h="201">
                    <a:moveTo>
                      <a:pt x="110" y="0"/>
                    </a:moveTo>
                    <a:cubicBezTo>
                      <a:pt x="85" y="0"/>
                      <a:pt x="59" y="10"/>
                      <a:pt x="39" y="30"/>
                    </a:cubicBezTo>
                    <a:cubicBezTo>
                      <a:pt x="0" y="69"/>
                      <a:pt x="0" y="132"/>
                      <a:pt x="39" y="171"/>
                    </a:cubicBezTo>
                    <a:cubicBezTo>
                      <a:pt x="59" y="191"/>
                      <a:pt x="85" y="201"/>
                      <a:pt x="110" y="201"/>
                    </a:cubicBezTo>
                    <a:cubicBezTo>
                      <a:pt x="136" y="201"/>
                      <a:pt x="162" y="191"/>
                      <a:pt x="181" y="171"/>
                    </a:cubicBezTo>
                    <a:cubicBezTo>
                      <a:pt x="220" y="132"/>
                      <a:pt x="220" y="69"/>
                      <a:pt x="181" y="30"/>
                    </a:cubicBezTo>
                    <a:cubicBezTo>
                      <a:pt x="162" y="10"/>
                      <a:pt x="136" y="0"/>
                      <a:pt x="110" y="0"/>
                    </a:cubicBezTo>
                  </a:path>
                </a:pathLst>
              </a:custGeom>
              <a:grp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38" name="Group 36">
              <a:extLst>
                <a:ext uri="{FF2B5EF4-FFF2-40B4-BE49-F238E27FC236}">
                  <a16:creationId xmlns:a16="http://schemas.microsoft.com/office/drawing/2014/main" id="{0AAD01B5-AEDD-CA43-8F1E-906F80EA4BD0}"/>
                </a:ext>
              </a:extLst>
            </p:cNvPr>
            <p:cNvGrpSpPr/>
            <p:nvPr/>
          </p:nvGrpSpPr>
          <p:grpSpPr>
            <a:xfrm>
              <a:off x="9790785" y="5229235"/>
              <a:ext cx="288250" cy="225180"/>
              <a:chOff x="2581275" y="1710532"/>
              <a:chExt cx="464344" cy="362744"/>
            </a:xfrm>
            <a:grpFill/>
          </p:grpSpPr>
          <p:sp>
            <p:nvSpPr>
              <p:cNvPr id="39" name="AutoShape 140">
                <a:extLst>
                  <a:ext uri="{FF2B5EF4-FFF2-40B4-BE49-F238E27FC236}">
                    <a16:creationId xmlns:a16="http://schemas.microsoft.com/office/drawing/2014/main" id="{A4A18180-1A77-CE49-8F98-AEDE26ABD190}"/>
                  </a:ext>
                </a:extLst>
              </p:cNvPr>
              <p:cNvSpPr>
                <a:spLocks/>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0" name="AutoShape 141">
                <a:extLst>
                  <a:ext uri="{FF2B5EF4-FFF2-40B4-BE49-F238E27FC236}">
                    <a16:creationId xmlns:a16="http://schemas.microsoft.com/office/drawing/2014/main" id="{DA6893F4-AA8C-1447-A579-C9D218C9482B}"/>
                  </a:ext>
                </a:extLst>
              </p:cNvPr>
              <p:cNvSpPr>
                <a:spLocks/>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1" name="AutoShape 142">
                <a:extLst>
                  <a:ext uri="{FF2B5EF4-FFF2-40B4-BE49-F238E27FC236}">
                    <a16:creationId xmlns:a16="http://schemas.microsoft.com/office/drawing/2014/main" id="{A59661DD-70CC-F64D-A621-FC1D67CCEEDF}"/>
                  </a:ext>
                </a:extLst>
              </p:cNvPr>
              <p:cNvSpPr>
                <a:spLocks/>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2" name="AutoShape 143">
                <a:extLst>
                  <a:ext uri="{FF2B5EF4-FFF2-40B4-BE49-F238E27FC236}">
                    <a16:creationId xmlns:a16="http://schemas.microsoft.com/office/drawing/2014/main" id="{C11BB6BA-77DF-A244-AD4C-FFEBE108951F}"/>
                  </a:ext>
                </a:extLst>
              </p:cNvPr>
              <p:cNvSpPr>
                <a:spLocks/>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3" name="AutoShape 144">
                <a:extLst>
                  <a:ext uri="{FF2B5EF4-FFF2-40B4-BE49-F238E27FC236}">
                    <a16:creationId xmlns:a16="http://schemas.microsoft.com/office/drawing/2014/main" id="{50B87C5A-5583-7D45-A869-30F74DD1A6FD}"/>
                  </a:ext>
                </a:extLst>
              </p:cNvPr>
              <p:cNvSpPr>
                <a:spLocks/>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4" name="AutoShape 145">
                <a:extLst>
                  <a:ext uri="{FF2B5EF4-FFF2-40B4-BE49-F238E27FC236}">
                    <a16:creationId xmlns:a16="http://schemas.microsoft.com/office/drawing/2014/main" id="{E9AD7896-72B5-AC49-AE42-72A8B35B2D99}"/>
                  </a:ext>
                </a:extLst>
              </p:cNvPr>
              <p:cNvSpPr>
                <a:spLocks/>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5" name="AutoShape 146">
                <a:extLst>
                  <a:ext uri="{FF2B5EF4-FFF2-40B4-BE49-F238E27FC236}">
                    <a16:creationId xmlns:a16="http://schemas.microsoft.com/office/drawing/2014/main" id="{2EA70C2E-D7C2-B440-B404-A9D1C652786F}"/>
                  </a:ext>
                </a:extLst>
              </p:cNvPr>
              <p:cNvSpPr>
                <a:spLocks/>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sp>
        <p:nvSpPr>
          <p:cNvPr id="49" name="Rectangle 50">
            <a:extLst>
              <a:ext uri="{FF2B5EF4-FFF2-40B4-BE49-F238E27FC236}">
                <a16:creationId xmlns:a16="http://schemas.microsoft.com/office/drawing/2014/main" id="{B4B5F5E5-23B1-A24C-9BE3-69D6A004096F}"/>
              </a:ext>
            </a:extLst>
          </p:cNvPr>
          <p:cNvSpPr/>
          <p:nvPr/>
        </p:nvSpPr>
        <p:spPr>
          <a:xfrm>
            <a:off x="9763686" y="1813978"/>
            <a:ext cx="2205688" cy="523220"/>
          </a:xfrm>
          <a:prstGeom prst="rect">
            <a:avLst/>
          </a:prstGeom>
        </p:spPr>
        <p:txBody>
          <a:bodyPr wrap="square">
            <a:spAutoFit/>
          </a:bodyPr>
          <a:lstStyle/>
          <a:p>
            <a:r>
              <a:rPr lang="en-US" sz="1400" dirty="0" err="1">
                <a:solidFill>
                  <a:schemeClr val="bg1">
                    <a:lumMod val="95000"/>
                  </a:schemeClr>
                </a:solidFill>
              </a:rPr>
              <a:t>执行命令</a:t>
            </a:r>
            <a:r>
              <a:rPr lang="en-US" altLang="zh-CN" sz="1400" dirty="0">
                <a:solidFill>
                  <a:schemeClr val="bg1">
                    <a:lumMod val="95000"/>
                  </a:schemeClr>
                </a:solidFill>
              </a:rPr>
              <a:t>,</a:t>
            </a:r>
          </a:p>
          <a:p>
            <a:r>
              <a:rPr lang="en-US" sz="1400" dirty="0" err="1">
                <a:solidFill>
                  <a:schemeClr val="bg1">
                    <a:lumMod val="95000"/>
                  </a:schemeClr>
                </a:solidFill>
              </a:rPr>
              <a:t>并展示返回的表格信息</a:t>
            </a:r>
            <a:endParaRPr lang="en-US" sz="1400" dirty="0">
              <a:solidFill>
                <a:schemeClr val="bg1">
                  <a:lumMod val="95000"/>
                </a:schemeClr>
              </a:solidFill>
            </a:endParaRPr>
          </a:p>
        </p:txBody>
      </p:sp>
      <p:sp>
        <p:nvSpPr>
          <p:cNvPr id="50" name="TextBox 51">
            <a:extLst>
              <a:ext uri="{FF2B5EF4-FFF2-40B4-BE49-F238E27FC236}">
                <a16:creationId xmlns:a16="http://schemas.microsoft.com/office/drawing/2014/main" id="{5BD1D0CD-DF49-0441-9A57-E64F2F2AA141}"/>
              </a:ext>
            </a:extLst>
          </p:cNvPr>
          <p:cNvSpPr txBox="1"/>
          <p:nvPr/>
        </p:nvSpPr>
        <p:spPr>
          <a:xfrm flipH="1">
            <a:off x="9763684" y="1538136"/>
            <a:ext cx="2205689" cy="338554"/>
          </a:xfrm>
          <a:prstGeom prst="rect">
            <a:avLst/>
          </a:prstGeom>
          <a:noFill/>
        </p:spPr>
        <p:txBody>
          <a:bodyPr wrap="square" rtlCol="0">
            <a:spAutoFit/>
          </a:bodyPr>
          <a:lstStyle/>
          <a:p>
            <a:r>
              <a:rPr lang="en-US" sz="1600" b="1" dirty="0">
                <a:solidFill>
                  <a:schemeClr val="bg1"/>
                </a:solidFill>
              </a:rPr>
              <a:t>Command</a:t>
            </a:r>
            <a:endParaRPr lang="id-ID" sz="1600" b="1" dirty="0">
              <a:solidFill>
                <a:schemeClr val="bg1"/>
              </a:solidFill>
            </a:endParaRPr>
          </a:p>
        </p:txBody>
      </p:sp>
      <p:cxnSp>
        <p:nvCxnSpPr>
          <p:cNvPr id="51" name="Straight Connector 43">
            <a:extLst>
              <a:ext uri="{FF2B5EF4-FFF2-40B4-BE49-F238E27FC236}">
                <a16:creationId xmlns:a16="http://schemas.microsoft.com/office/drawing/2014/main" id="{0A8A52FF-AC32-C841-BED9-980C648EAC8D}"/>
              </a:ext>
            </a:extLst>
          </p:cNvPr>
          <p:cNvCxnSpPr>
            <a:cxnSpLocks/>
          </p:cNvCxnSpPr>
          <p:nvPr/>
        </p:nvCxnSpPr>
        <p:spPr>
          <a:xfrm flipH="1">
            <a:off x="8259348" y="2093856"/>
            <a:ext cx="1138110" cy="1094617"/>
          </a:xfrm>
          <a:prstGeom prst="line">
            <a:avLst/>
          </a:prstGeom>
          <a:ln>
            <a:solidFill>
              <a:schemeClr val="bg1">
                <a:lumMod val="95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49">
            <a:extLst>
              <a:ext uri="{FF2B5EF4-FFF2-40B4-BE49-F238E27FC236}">
                <a16:creationId xmlns:a16="http://schemas.microsoft.com/office/drawing/2014/main" id="{46CC3E83-EF4E-4D40-AA25-B34C2BFE1E5B}"/>
              </a:ext>
            </a:extLst>
          </p:cNvPr>
          <p:cNvCxnSpPr>
            <a:cxnSpLocks/>
          </p:cNvCxnSpPr>
          <p:nvPr/>
        </p:nvCxnSpPr>
        <p:spPr>
          <a:xfrm flipH="1">
            <a:off x="6367894" y="3188473"/>
            <a:ext cx="189145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43">
            <a:extLst>
              <a:ext uri="{FF2B5EF4-FFF2-40B4-BE49-F238E27FC236}">
                <a16:creationId xmlns:a16="http://schemas.microsoft.com/office/drawing/2014/main" id="{B39BC812-0F25-4549-A9DB-EDD22178A95D}"/>
              </a:ext>
            </a:extLst>
          </p:cNvPr>
          <p:cNvCxnSpPr>
            <a:cxnSpLocks/>
          </p:cNvCxnSpPr>
          <p:nvPr/>
        </p:nvCxnSpPr>
        <p:spPr>
          <a:xfrm>
            <a:off x="3294842" y="5538707"/>
            <a:ext cx="805300" cy="0"/>
          </a:xfrm>
          <a:prstGeom prst="line">
            <a:avLst/>
          </a:prstGeom>
          <a:ln>
            <a:solidFill>
              <a:schemeClr val="bg1">
                <a:lumMod val="95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49">
            <a:extLst>
              <a:ext uri="{FF2B5EF4-FFF2-40B4-BE49-F238E27FC236}">
                <a16:creationId xmlns:a16="http://schemas.microsoft.com/office/drawing/2014/main" id="{7F1841E1-AE51-E844-BA00-48C7D98AAD40}"/>
              </a:ext>
            </a:extLst>
          </p:cNvPr>
          <p:cNvCxnSpPr>
            <a:cxnSpLocks/>
          </p:cNvCxnSpPr>
          <p:nvPr/>
        </p:nvCxnSpPr>
        <p:spPr>
          <a:xfrm flipH="1">
            <a:off x="4092704" y="4826442"/>
            <a:ext cx="1433453" cy="71226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2182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additive="base">
                                        <p:cTn id="7" dur="500" fill="hold"/>
                                        <p:tgtEl>
                                          <p:spTgt spid="61"/>
                                        </p:tgtEl>
                                        <p:attrNameLst>
                                          <p:attrName>ppt_x</p:attrName>
                                        </p:attrNameLst>
                                      </p:cBhvr>
                                      <p:tavLst>
                                        <p:tav tm="0">
                                          <p:val>
                                            <p:strVal val="#ppt_x"/>
                                          </p:val>
                                        </p:tav>
                                        <p:tav tm="100000">
                                          <p:val>
                                            <p:strVal val="#ppt_x"/>
                                          </p:val>
                                        </p:tav>
                                      </p:tavLst>
                                    </p:anim>
                                    <p:anim calcmode="lin" valueType="num">
                                      <p:cBhvr additive="base">
                                        <p:cTn id="8" dur="500" fill="hold"/>
                                        <p:tgtEl>
                                          <p:spTgt spid="6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fltVal val="0"/>
                                          </p:val>
                                        </p:tav>
                                        <p:tav tm="100000">
                                          <p:val>
                                            <p:strVal val="#ppt_h"/>
                                          </p:val>
                                        </p:tav>
                                      </p:tavLst>
                                    </p:anim>
                                    <p:animEffect transition="in" filter="fade">
                                      <p:cBhvr>
                                        <p:cTn id="14" dur="500"/>
                                        <p:tgtEl>
                                          <p:spTgt spid="18"/>
                                        </p:tgtEl>
                                      </p:cBhvr>
                                    </p:animEffect>
                                  </p:childTnLst>
                                </p:cTn>
                              </p:par>
                            </p:childTnLst>
                          </p:cTn>
                        </p:par>
                        <p:par>
                          <p:cTn id="15" fill="hold">
                            <p:stCondLst>
                              <p:cond delay="1000"/>
                            </p:stCondLst>
                            <p:childTnLst>
                              <p:par>
                                <p:cTn id="16" presetID="22" presetClass="entr" presetSubtype="2" fill="hold" grpId="0" nodeType="afterEffect">
                                  <p:stCondLst>
                                    <p:cond delay="0"/>
                                  </p:stCondLst>
                                  <p:childTnLst>
                                    <p:set>
                                      <p:cBhvr>
                                        <p:cTn id="17" dur="1" fill="hold">
                                          <p:stCondLst>
                                            <p:cond delay="0"/>
                                          </p:stCondLst>
                                        </p:cTn>
                                        <p:tgtEl>
                                          <p:spTgt spid="58"/>
                                        </p:tgtEl>
                                        <p:attrNameLst>
                                          <p:attrName>style.visibility</p:attrName>
                                        </p:attrNameLst>
                                      </p:cBhvr>
                                      <p:to>
                                        <p:strVal val="visible"/>
                                      </p:to>
                                    </p:set>
                                    <p:animEffect transition="in" filter="wipe(right)">
                                      <p:cBhvr>
                                        <p:cTn id="18" dur="500"/>
                                        <p:tgtEl>
                                          <p:spTgt spid="58"/>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childTnLst>
                          </p:cTn>
                        </p:par>
                        <p:par>
                          <p:cTn id="23" fill="hold">
                            <p:stCondLst>
                              <p:cond delay="2000"/>
                            </p:stCondLst>
                            <p:childTnLst>
                              <p:par>
                                <p:cTn id="24" presetID="22" presetClass="entr" presetSubtype="2" fill="hold" nodeType="afterEffect">
                                  <p:stCondLst>
                                    <p:cond delay="0"/>
                                  </p:stCondLst>
                                  <p:childTnLst>
                                    <p:set>
                                      <p:cBhvr>
                                        <p:cTn id="25" dur="1" fill="hold">
                                          <p:stCondLst>
                                            <p:cond delay="0"/>
                                          </p:stCondLst>
                                        </p:cTn>
                                        <p:tgtEl>
                                          <p:spTgt spid="106"/>
                                        </p:tgtEl>
                                        <p:attrNameLst>
                                          <p:attrName>style.visibility</p:attrName>
                                        </p:attrNameLst>
                                      </p:cBhvr>
                                      <p:to>
                                        <p:strVal val="visible"/>
                                      </p:to>
                                    </p:set>
                                    <p:animEffect transition="in" filter="wipe(right)">
                                      <p:cBhvr>
                                        <p:cTn id="26" dur="500"/>
                                        <p:tgtEl>
                                          <p:spTgt spid="106"/>
                                        </p:tgtEl>
                                      </p:cBhvr>
                                    </p:animEffect>
                                  </p:childTnLst>
                                </p:cTn>
                              </p:par>
                            </p:childTnLst>
                          </p:cTn>
                        </p:par>
                        <p:par>
                          <p:cTn id="27" fill="hold">
                            <p:stCondLst>
                              <p:cond delay="2500"/>
                            </p:stCondLst>
                            <p:childTnLst>
                              <p:par>
                                <p:cTn id="28" presetID="22" presetClass="entr" presetSubtype="2" fill="hold" nodeType="afterEffect">
                                  <p:stCondLst>
                                    <p:cond delay="0"/>
                                  </p:stCondLst>
                                  <p:childTnLst>
                                    <p:set>
                                      <p:cBhvr>
                                        <p:cTn id="29" dur="1" fill="hold">
                                          <p:stCondLst>
                                            <p:cond delay="0"/>
                                          </p:stCondLst>
                                        </p:cTn>
                                        <p:tgtEl>
                                          <p:spTgt spid="105"/>
                                        </p:tgtEl>
                                        <p:attrNameLst>
                                          <p:attrName>style.visibility</p:attrName>
                                        </p:attrNameLst>
                                      </p:cBhvr>
                                      <p:to>
                                        <p:strVal val="visible"/>
                                      </p:to>
                                    </p:set>
                                    <p:animEffect transition="in" filter="wipe(right)">
                                      <p:cBhvr>
                                        <p:cTn id="30" dur="500"/>
                                        <p:tgtEl>
                                          <p:spTgt spid="105"/>
                                        </p:tgtEl>
                                      </p:cBhvr>
                                    </p:animEffect>
                                  </p:childTnLst>
                                </p:cTn>
                              </p:par>
                            </p:childTnLst>
                          </p:cTn>
                        </p:par>
                        <p:par>
                          <p:cTn id="31" fill="hold">
                            <p:stCondLst>
                              <p:cond delay="3000"/>
                            </p:stCondLst>
                            <p:childTnLst>
                              <p:par>
                                <p:cTn id="32" presetID="53" presetClass="entr" presetSubtype="16" fill="hold" nodeType="afterEffect">
                                  <p:stCondLst>
                                    <p:cond delay="0"/>
                                  </p:stCondLst>
                                  <p:childTnLst>
                                    <p:set>
                                      <p:cBhvr>
                                        <p:cTn id="33" dur="1" fill="hold">
                                          <p:stCondLst>
                                            <p:cond delay="0"/>
                                          </p:stCondLst>
                                        </p:cTn>
                                        <p:tgtEl>
                                          <p:spTgt spid="26"/>
                                        </p:tgtEl>
                                        <p:attrNameLst>
                                          <p:attrName>style.visibility</p:attrName>
                                        </p:attrNameLst>
                                      </p:cBhvr>
                                      <p:to>
                                        <p:strVal val="visible"/>
                                      </p:to>
                                    </p:set>
                                    <p:anim calcmode="lin" valueType="num">
                                      <p:cBhvr>
                                        <p:cTn id="34" dur="500" fill="hold"/>
                                        <p:tgtEl>
                                          <p:spTgt spid="26"/>
                                        </p:tgtEl>
                                        <p:attrNameLst>
                                          <p:attrName>ppt_w</p:attrName>
                                        </p:attrNameLst>
                                      </p:cBhvr>
                                      <p:tavLst>
                                        <p:tav tm="0">
                                          <p:val>
                                            <p:fltVal val="0"/>
                                          </p:val>
                                        </p:tav>
                                        <p:tav tm="100000">
                                          <p:val>
                                            <p:strVal val="#ppt_w"/>
                                          </p:val>
                                        </p:tav>
                                      </p:tavLst>
                                    </p:anim>
                                    <p:anim calcmode="lin" valueType="num">
                                      <p:cBhvr>
                                        <p:cTn id="35" dur="500" fill="hold"/>
                                        <p:tgtEl>
                                          <p:spTgt spid="26"/>
                                        </p:tgtEl>
                                        <p:attrNameLst>
                                          <p:attrName>ppt_h</p:attrName>
                                        </p:attrNameLst>
                                      </p:cBhvr>
                                      <p:tavLst>
                                        <p:tav tm="0">
                                          <p:val>
                                            <p:fltVal val="0"/>
                                          </p:val>
                                        </p:tav>
                                        <p:tav tm="100000">
                                          <p:val>
                                            <p:strVal val="#ppt_h"/>
                                          </p:val>
                                        </p:tav>
                                      </p:tavLst>
                                    </p:anim>
                                    <p:animEffect transition="in" filter="fade">
                                      <p:cBhvr>
                                        <p:cTn id="36" dur="500"/>
                                        <p:tgtEl>
                                          <p:spTgt spid="26"/>
                                        </p:tgtEl>
                                      </p:cBhvr>
                                    </p:animEffect>
                                  </p:childTnLst>
                                </p:cTn>
                              </p:par>
                            </p:childTnLst>
                          </p:cTn>
                        </p:par>
                        <p:par>
                          <p:cTn id="37" fill="hold">
                            <p:stCondLst>
                              <p:cond delay="3500"/>
                            </p:stCondLst>
                            <p:childTnLst>
                              <p:par>
                                <p:cTn id="38" presetID="22" presetClass="entr" presetSubtype="2" fill="hold" grpId="0" nodeType="after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wipe(right)">
                                      <p:cBhvr>
                                        <p:cTn id="40" dur="500"/>
                                        <p:tgtEl>
                                          <p:spTgt spid="35"/>
                                        </p:tgtEl>
                                      </p:cBhvr>
                                    </p:animEffect>
                                  </p:childTnLst>
                                </p:cTn>
                              </p:par>
                            </p:childTnLst>
                          </p:cTn>
                        </p:par>
                        <p:par>
                          <p:cTn id="41" fill="hold">
                            <p:stCondLst>
                              <p:cond delay="4000"/>
                            </p:stCondLst>
                            <p:childTnLst>
                              <p:par>
                                <p:cTn id="42" presetID="10" presetClass="entr" presetSubtype="0" fill="hold" grpId="0" nodeType="after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childTnLst>
                                </p:cTn>
                              </p:par>
                            </p:childTnLst>
                          </p:cTn>
                        </p:par>
                        <p:par>
                          <p:cTn id="45" fill="hold">
                            <p:stCondLst>
                              <p:cond delay="4500"/>
                            </p:stCondLst>
                            <p:childTnLst>
                              <p:par>
                                <p:cTn id="46" presetID="22" presetClass="entr" presetSubtype="2" fill="hold" nodeType="afterEffect">
                                  <p:stCondLst>
                                    <p:cond delay="0"/>
                                  </p:stCondLst>
                                  <p:childTnLst>
                                    <p:set>
                                      <p:cBhvr>
                                        <p:cTn id="47" dur="1" fill="hold">
                                          <p:stCondLst>
                                            <p:cond delay="0"/>
                                          </p:stCondLst>
                                        </p:cTn>
                                        <p:tgtEl>
                                          <p:spTgt spid="59"/>
                                        </p:tgtEl>
                                        <p:attrNameLst>
                                          <p:attrName>style.visibility</p:attrName>
                                        </p:attrNameLst>
                                      </p:cBhvr>
                                      <p:to>
                                        <p:strVal val="visible"/>
                                      </p:to>
                                    </p:set>
                                    <p:animEffect transition="in" filter="wipe(right)">
                                      <p:cBhvr>
                                        <p:cTn id="48" dur="500"/>
                                        <p:tgtEl>
                                          <p:spTgt spid="59"/>
                                        </p:tgtEl>
                                      </p:cBhvr>
                                    </p:animEffect>
                                  </p:childTnLst>
                                </p:cTn>
                              </p:par>
                            </p:childTnLst>
                          </p:cTn>
                        </p:par>
                        <p:par>
                          <p:cTn id="49" fill="hold">
                            <p:stCondLst>
                              <p:cond delay="5000"/>
                            </p:stCondLst>
                            <p:childTnLst>
                              <p:par>
                                <p:cTn id="50" presetID="22" presetClass="entr" presetSubtype="2" fill="hold" nodeType="afterEffect">
                                  <p:stCondLst>
                                    <p:cond delay="0"/>
                                  </p:stCondLst>
                                  <p:childTnLst>
                                    <p:set>
                                      <p:cBhvr>
                                        <p:cTn id="51" dur="1" fill="hold">
                                          <p:stCondLst>
                                            <p:cond delay="0"/>
                                          </p:stCondLst>
                                        </p:cTn>
                                        <p:tgtEl>
                                          <p:spTgt spid="56"/>
                                        </p:tgtEl>
                                        <p:attrNameLst>
                                          <p:attrName>style.visibility</p:attrName>
                                        </p:attrNameLst>
                                      </p:cBhvr>
                                      <p:to>
                                        <p:strVal val="visible"/>
                                      </p:to>
                                    </p:set>
                                    <p:animEffect transition="in" filter="wipe(right)">
                                      <p:cBhvr>
                                        <p:cTn id="52" dur="500"/>
                                        <p:tgtEl>
                                          <p:spTgt spid="56"/>
                                        </p:tgtEl>
                                      </p:cBhvr>
                                    </p:animEffect>
                                  </p:childTnLst>
                                </p:cTn>
                              </p:par>
                              <p:par>
                                <p:cTn id="53" presetID="53" presetClass="entr" presetSubtype="16"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anim calcmode="lin" valueType="num">
                                      <p:cBhvr>
                                        <p:cTn id="55" dur="500" fill="hold"/>
                                        <p:tgtEl>
                                          <p:spTgt spid="36"/>
                                        </p:tgtEl>
                                        <p:attrNameLst>
                                          <p:attrName>ppt_w</p:attrName>
                                        </p:attrNameLst>
                                      </p:cBhvr>
                                      <p:tavLst>
                                        <p:tav tm="0">
                                          <p:val>
                                            <p:fltVal val="0"/>
                                          </p:val>
                                        </p:tav>
                                        <p:tav tm="100000">
                                          <p:val>
                                            <p:strVal val="#ppt_w"/>
                                          </p:val>
                                        </p:tav>
                                      </p:tavLst>
                                    </p:anim>
                                    <p:anim calcmode="lin" valueType="num">
                                      <p:cBhvr>
                                        <p:cTn id="56" dur="500" fill="hold"/>
                                        <p:tgtEl>
                                          <p:spTgt spid="36"/>
                                        </p:tgtEl>
                                        <p:attrNameLst>
                                          <p:attrName>ppt_h</p:attrName>
                                        </p:attrNameLst>
                                      </p:cBhvr>
                                      <p:tavLst>
                                        <p:tav tm="0">
                                          <p:val>
                                            <p:fltVal val="0"/>
                                          </p:val>
                                        </p:tav>
                                        <p:tav tm="100000">
                                          <p:val>
                                            <p:strVal val="#ppt_h"/>
                                          </p:val>
                                        </p:tav>
                                      </p:tavLst>
                                    </p:anim>
                                    <p:animEffect transition="in" filter="fade">
                                      <p:cBhvr>
                                        <p:cTn id="57" dur="500"/>
                                        <p:tgtEl>
                                          <p:spTgt spid="36"/>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50"/>
                                        </p:tgtEl>
                                        <p:attrNameLst>
                                          <p:attrName>style.visibility</p:attrName>
                                        </p:attrNameLst>
                                      </p:cBhvr>
                                      <p:to>
                                        <p:strVal val="visible"/>
                                      </p:to>
                                    </p:set>
                                    <p:animEffect transition="in" filter="wipe(left)">
                                      <p:cBhvr>
                                        <p:cTn id="60" dur="500"/>
                                        <p:tgtEl>
                                          <p:spTgt spid="5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fade">
                                      <p:cBhvr>
                                        <p:cTn id="63" dur="500"/>
                                        <p:tgtEl>
                                          <p:spTgt spid="49"/>
                                        </p:tgtEl>
                                      </p:cBhvr>
                                    </p:animEffect>
                                  </p:childTnLst>
                                </p:cTn>
                              </p:par>
                            </p:childTnLst>
                          </p:cTn>
                        </p:par>
                        <p:par>
                          <p:cTn id="64" fill="hold">
                            <p:stCondLst>
                              <p:cond delay="5500"/>
                            </p:stCondLst>
                            <p:childTnLst>
                              <p:par>
                                <p:cTn id="65" presetID="22" presetClass="entr" presetSubtype="8" fill="hold" nodeType="afterEffect">
                                  <p:stCondLst>
                                    <p:cond delay="0"/>
                                  </p:stCondLst>
                                  <p:childTnLst>
                                    <p:set>
                                      <p:cBhvr>
                                        <p:cTn id="66" dur="1" fill="hold">
                                          <p:stCondLst>
                                            <p:cond delay="0"/>
                                          </p:stCondLst>
                                        </p:cTn>
                                        <p:tgtEl>
                                          <p:spTgt spid="52"/>
                                        </p:tgtEl>
                                        <p:attrNameLst>
                                          <p:attrName>style.visibility</p:attrName>
                                        </p:attrNameLst>
                                      </p:cBhvr>
                                      <p:to>
                                        <p:strVal val="visible"/>
                                      </p:to>
                                    </p:set>
                                    <p:animEffect transition="in" filter="wipe(left)">
                                      <p:cBhvr>
                                        <p:cTn id="67" dur="500"/>
                                        <p:tgtEl>
                                          <p:spTgt spid="52"/>
                                        </p:tgtEl>
                                      </p:cBhvr>
                                    </p:animEffect>
                                  </p:childTnLst>
                                </p:cTn>
                              </p:par>
                            </p:childTnLst>
                          </p:cTn>
                        </p:par>
                        <p:par>
                          <p:cTn id="68" fill="hold">
                            <p:stCondLst>
                              <p:cond delay="6000"/>
                            </p:stCondLst>
                            <p:childTnLst>
                              <p:par>
                                <p:cTn id="69" presetID="22" presetClass="entr" presetSubtype="8" fill="hold" nodeType="afterEffect">
                                  <p:stCondLst>
                                    <p:cond delay="0"/>
                                  </p:stCondLst>
                                  <p:childTnLst>
                                    <p:set>
                                      <p:cBhvr>
                                        <p:cTn id="70" dur="1" fill="hold">
                                          <p:stCondLst>
                                            <p:cond delay="0"/>
                                          </p:stCondLst>
                                        </p:cTn>
                                        <p:tgtEl>
                                          <p:spTgt spid="51"/>
                                        </p:tgtEl>
                                        <p:attrNameLst>
                                          <p:attrName>style.visibility</p:attrName>
                                        </p:attrNameLst>
                                      </p:cBhvr>
                                      <p:to>
                                        <p:strVal val="visible"/>
                                      </p:to>
                                    </p:set>
                                    <p:animEffect transition="in" filter="wipe(left)">
                                      <p:cBhvr>
                                        <p:cTn id="7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p:bldP spid="34" grpId="0"/>
      <p:bldP spid="35" grpId="0"/>
      <p:bldP spid="49" grpId="0"/>
      <p:bldP spid="5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978313"/>
            <a:ext cx="2438399" cy="243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876274" y="1978313"/>
            <a:ext cx="2438399" cy="243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747676" y="1978313"/>
            <a:ext cx="2438399" cy="243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315729" y="4419600"/>
            <a:ext cx="2438399" cy="243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431950" y="4416011"/>
            <a:ext cx="2438399" cy="243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0" y="4417415"/>
            <a:ext cx="2438400" cy="24384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SHOW</a:t>
            </a:r>
          </a:p>
          <a:p>
            <a:pPr algn="ctr"/>
            <a:r>
              <a:rPr lang="en-US" altLang="zh-CN" sz="1400" dirty="0"/>
              <a:t>SHOW</a:t>
            </a:r>
            <a:r>
              <a:rPr lang="zh-CN" altLang="en-US" sz="1400" dirty="0"/>
              <a:t>是一个用于展示服务器使用情况的插件</a:t>
            </a:r>
            <a:r>
              <a:rPr lang="en-US" altLang="zh-CN" sz="1400" dirty="0"/>
              <a:t>,</a:t>
            </a:r>
            <a:r>
              <a:rPr lang="zh-CN" altLang="en-US" sz="1400" dirty="0"/>
              <a:t> 目前支持 </a:t>
            </a:r>
            <a:r>
              <a:rPr lang="zh-CN" altLang="en-US" sz="1400" b="1" i="1" dirty="0"/>
              <a:t>网卡信息 负载信息 </a:t>
            </a:r>
            <a:r>
              <a:rPr lang="zh-CN" altLang="en-US" sz="1400" dirty="0"/>
              <a:t>和 </a:t>
            </a:r>
            <a:r>
              <a:rPr lang="zh-CN" altLang="en-US" sz="1400" b="1" i="1" dirty="0"/>
              <a:t>进程信息</a:t>
            </a:r>
            <a:r>
              <a:rPr lang="zh-CN" altLang="en-US" sz="1400" dirty="0"/>
              <a:t> 的查询</a:t>
            </a:r>
            <a:endParaRPr lang="en-US" sz="1400" dirty="0">
              <a:solidFill>
                <a:schemeClr val="bg1"/>
              </a:solidFill>
            </a:endParaRPr>
          </a:p>
        </p:txBody>
      </p:sp>
      <p:sp>
        <p:nvSpPr>
          <p:cNvPr id="33" name="Rectangle 32"/>
          <p:cNvSpPr/>
          <p:nvPr/>
        </p:nvSpPr>
        <p:spPr>
          <a:xfrm>
            <a:off x="2438400" y="1979717"/>
            <a:ext cx="2438400" cy="24384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CMD</a:t>
            </a:r>
          </a:p>
          <a:p>
            <a:pPr algn="ctr"/>
            <a:r>
              <a:rPr lang="en-US" altLang="zh-CN" sz="1400" dirty="0"/>
              <a:t>CMD</a:t>
            </a:r>
            <a:r>
              <a:rPr lang="zh-CN" altLang="en-US" sz="1400" dirty="0"/>
              <a:t>是一个可以在服务端主机执行</a:t>
            </a:r>
            <a:r>
              <a:rPr lang="en-US" altLang="zh-CN" sz="1400" dirty="0"/>
              <a:t>SHELL</a:t>
            </a:r>
            <a:r>
              <a:rPr lang="zh-CN" altLang="en-US" sz="1400" dirty="0"/>
              <a:t>命令的插件</a:t>
            </a:r>
            <a:endParaRPr lang="en-US" sz="1400" dirty="0">
              <a:solidFill>
                <a:schemeClr val="bg1"/>
              </a:solidFill>
            </a:endParaRPr>
          </a:p>
        </p:txBody>
      </p:sp>
      <p:sp>
        <p:nvSpPr>
          <p:cNvPr id="34" name="Rectangle 33"/>
          <p:cNvSpPr/>
          <p:nvPr/>
        </p:nvSpPr>
        <p:spPr>
          <a:xfrm>
            <a:off x="4876800" y="4417415"/>
            <a:ext cx="2438400" cy="24384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MYSQL</a:t>
            </a:r>
          </a:p>
          <a:p>
            <a:pPr algn="ctr"/>
            <a:r>
              <a:rPr lang="en-US" altLang="zh-CN" sz="1400" dirty="0"/>
              <a:t>MYSQL</a:t>
            </a:r>
            <a:r>
              <a:rPr lang="zh-CN" altLang="en-US" sz="1400" dirty="0"/>
              <a:t>插件可以连接</a:t>
            </a:r>
            <a:r>
              <a:rPr lang="en-US" altLang="zh-CN" sz="1400" dirty="0"/>
              <a:t>MySQL</a:t>
            </a:r>
            <a:r>
              <a:rPr lang="zh-CN" altLang="en-US" sz="1400" dirty="0"/>
              <a:t>客户端执行</a:t>
            </a:r>
            <a:r>
              <a:rPr lang="en-US" altLang="zh-CN" sz="1400" dirty="0"/>
              <a:t>SQL</a:t>
            </a:r>
            <a:r>
              <a:rPr lang="zh-CN" altLang="en-US" sz="1400" dirty="0"/>
              <a:t>命令</a:t>
            </a:r>
            <a:r>
              <a:rPr lang="en-US" altLang="zh-CN" sz="1400" dirty="0"/>
              <a:t>,</a:t>
            </a:r>
            <a:r>
              <a:rPr lang="zh-CN" altLang="en-US" sz="1400" dirty="0"/>
              <a:t> 并且整合了许多常用的数据库运维操作</a:t>
            </a:r>
            <a:endParaRPr lang="en-US" sz="1400" dirty="0"/>
          </a:p>
        </p:txBody>
      </p:sp>
      <p:sp>
        <p:nvSpPr>
          <p:cNvPr id="35" name="Rectangle 34"/>
          <p:cNvSpPr/>
          <p:nvPr/>
        </p:nvSpPr>
        <p:spPr>
          <a:xfrm>
            <a:off x="7315200" y="1979015"/>
            <a:ext cx="2438400" cy="24384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ASYNC</a:t>
            </a:r>
          </a:p>
          <a:p>
            <a:pPr algn="ctr"/>
            <a:r>
              <a:rPr lang="en-US" altLang="zh-CN" sz="1400" dirty="0"/>
              <a:t>ASYNC</a:t>
            </a:r>
            <a:r>
              <a:rPr lang="zh-CN" altLang="en-US" sz="1400" dirty="0"/>
              <a:t>插件是一个核心的任务管理插件</a:t>
            </a:r>
            <a:r>
              <a:rPr lang="en-US" altLang="zh-CN" sz="1400" dirty="0"/>
              <a:t>,</a:t>
            </a:r>
            <a:r>
              <a:rPr lang="zh-CN" altLang="en-US" sz="1400" dirty="0"/>
              <a:t> 通过该插件可以将其他插件中的命令变为 </a:t>
            </a:r>
            <a:r>
              <a:rPr lang="zh-CN" altLang="en-US" sz="1400" b="1" i="1" dirty="0"/>
              <a:t>异步任务</a:t>
            </a:r>
            <a:r>
              <a:rPr lang="zh-CN" altLang="en-US" sz="1400" dirty="0"/>
              <a:t> 或者 </a:t>
            </a:r>
            <a:r>
              <a:rPr lang="zh-CN" altLang="en-US" sz="1400" b="1" i="1" dirty="0"/>
              <a:t>定时任务 </a:t>
            </a:r>
            <a:r>
              <a:rPr lang="zh-CN" altLang="en-US" sz="1400" dirty="0"/>
              <a:t>或者 </a:t>
            </a:r>
            <a:r>
              <a:rPr lang="zh-CN" altLang="en-US" sz="1400" b="1" i="1" dirty="0"/>
              <a:t>触发器任务</a:t>
            </a:r>
            <a:endParaRPr lang="en-US" sz="1400" b="1" i="1" dirty="0"/>
          </a:p>
        </p:txBody>
      </p:sp>
      <p:sp>
        <p:nvSpPr>
          <p:cNvPr id="36" name="Rectangle 35"/>
          <p:cNvSpPr/>
          <p:nvPr/>
        </p:nvSpPr>
        <p:spPr>
          <a:xfrm>
            <a:off x="9753600" y="4417415"/>
            <a:ext cx="2438400" cy="24384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WATCHER</a:t>
            </a:r>
            <a:r>
              <a:rPr lang="zh-CN" altLang="en-US" sz="2400" dirty="0"/>
              <a:t> </a:t>
            </a:r>
            <a:r>
              <a:rPr lang="en-US" altLang="zh-CN" sz="2400" dirty="0"/>
              <a:t>/</a:t>
            </a:r>
            <a:r>
              <a:rPr lang="zh-CN" altLang="en-US" sz="2400" dirty="0"/>
              <a:t> </a:t>
            </a:r>
            <a:r>
              <a:rPr lang="en-US" altLang="zh-CN" sz="2400" dirty="0"/>
              <a:t>SENTRY</a:t>
            </a:r>
            <a:endParaRPr lang="en-US" sz="2400" dirty="0"/>
          </a:p>
          <a:p>
            <a:pPr algn="ctr"/>
            <a:r>
              <a:rPr lang="en-US" altLang="zh-CN" sz="1400" dirty="0"/>
              <a:t>WATCHER/SENTRY</a:t>
            </a:r>
            <a:r>
              <a:rPr lang="zh-CN" altLang="en-US" sz="1400" dirty="0"/>
              <a:t>这一对插件是用来管理</a:t>
            </a:r>
            <a:r>
              <a:rPr lang="en-US" altLang="zh-CN" sz="1400" dirty="0"/>
              <a:t>Server</a:t>
            </a:r>
            <a:r>
              <a:rPr lang="zh-CN" altLang="en-US" sz="1400" dirty="0"/>
              <a:t>集群的</a:t>
            </a:r>
            <a:r>
              <a:rPr lang="en-US" altLang="zh-CN" sz="1400" dirty="0"/>
              <a:t>,</a:t>
            </a:r>
            <a:r>
              <a:rPr lang="zh-CN" altLang="en-US" sz="1400" dirty="0"/>
              <a:t> </a:t>
            </a:r>
            <a:r>
              <a:rPr lang="en-US" altLang="zh-CN" sz="1400" dirty="0"/>
              <a:t>SENTRY</a:t>
            </a:r>
            <a:r>
              <a:rPr lang="zh-CN" altLang="en-US" sz="1400" dirty="0"/>
              <a:t>会定时上报</a:t>
            </a:r>
            <a:r>
              <a:rPr lang="en-US" altLang="zh-CN" sz="1400" dirty="0"/>
              <a:t>Server</a:t>
            </a:r>
            <a:r>
              <a:rPr lang="zh-CN" altLang="en-US" sz="1400" dirty="0"/>
              <a:t>的心跳</a:t>
            </a:r>
            <a:r>
              <a:rPr lang="en-US" altLang="zh-CN" sz="1400" dirty="0"/>
              <a:t>,</a:t>
            </a:r>
            <a:r>
              <a:rPr lang="zh-CN" altLang="en-US" sz="1400" dirty="0"/>
              <a:t> </a:t>
            </a:r>
            <a:r>
              <a:rPr lang="en-US" altLang="zh-CN" sz="1400" dirty="0"/>
              <a:t>WATCHER</a:t>
            </a:r>
            <a:r>
              <a:rPr lang="zh-CN" altLang="en-US" sz="1400" dirty="0"/>
              <a:t>会汇总</a:t>
            </a:r>
            <a:r>
              <a:rPr lang="en-US" altLang="zh-CN" sz="1400" dirty="0"/>
              <a:t>SENTRY</a:t>
            </a:r>
            <a:r>
              <a:rPr lang="zh-CN" altLang="en-US" sz="1400" dirty="0"/>
              <a:t>的心跳信息</a:t>
            </a:r>
            <a:endParaRPr lang="en-US" sz="1400" dirty="0">
              <a:solidFill>
                <a:schemeClr val="bg1"/>
              </a:solidFill>
            </a:endParaRPr>
          </a:p>
        </p:txBody>
      </p:sp>
      <p:sp>
        <p:nvSpPr>
          <p:cNvPr id="15" name="Subtitle 4"/>
          <p:cNvSpPr txBox="1">
            <a:spLocks/>
          </p:cNvSpPr>
          <p:nvPr/>
        </p:nvSpPr>
        <p:spPr>
          <a:xfrm>
            <a:off x="867385" y="1010542"/>
            <a:ext cx="7128449" cy="644713"/>
          </a:xfrm>
          <a:prstGeom prst="rect">
            <a:avLst/>
          </a:prstGeom>
        </p:spPr>
        <p:txBody>
          <a:bodyPr vert="horz" lIns="91440" tIns="45720" rIns="91440" bIns="45720" rtlCol="0">
            <a:noAutofit/>
          </a:bodyPr>
          <a:lstStyle/>
          <a:p>
            <a:pPr marL="342900" lvl="0" indent="-342900">
              <a:spcBef>
                <a:spcPct val="20000"/>
              </a:spcBef>
            </a:pPr>
            <a:r>
              <a:rPr lang="ms-MY" sz="1400" dirty="0" err="1">
                <a:solidFill>
                  <a:schemeClr val="bg1"/>
                </a:solidFill>
                <a:latin typeface="DengXian" panose="02010600030101010101" pitchFamily="2" charset="-122"/>
                <a:ea typeface="DengXian" panose="02010600030101010101" pitchFamily="2" charset="-122"/>
              </a:rPr>
              <a:t>组件与插件系统是整个运维系统的核心</a:t>
            </a:r>
            <a:r>
              <a:rPr lang="en-US" altLang="zh-CN" sz="1400" dirty="0">
                <a:solidFill>
                  <a:schemeClr val="bg1"/>
                </a:solidFill>
                <a:latin typeface="DengXian" panose="02010600030101010101" pitchFamily="2" charset="-122"/>
                <a:ea typeface="DengXian" panose="02010600030101010101" pitchFamily="2" charset="-122"/>
              </a:rPr>
              <a:t>,</a:t>
            </a:r>
            <a:r>
              <a:rPr lang="zh-CN" altLang="en-US" sz="1400" dirty="0">
                <a:solidFill>
                  <a:schemeClr val="bg1"/>
                </a:solidFill>
                <a:latin typeface="DengXian" panose="02010600030101010101" pitchFamily="2" charset="-122"/>
                <a:ea typeface="DengXian" panose="02010600030101010101" pitchFamily="2" charset="-122"/>
              </a:rPr>
              <a:t> 几乎所有的功能都是通过组件</a:t>
            </a:r>
            <a:r>
              <a:rPr lang="en-US" altLang="zh-CN" sz="1400" dirty="0">
                <a:solidFill>
                  <a:schemeClr val="bg1"/>
                </a:solidFill>
                <a:latin typeface="DengXian" panose="02010600030101010101" pitchFamily="2" charset="-122"/>
                <a:ea typeface="DengXian" panose="02010600030101010101" pitchFamily="2" charset="-122"/>
              </a:rPr>
              <a:t>/</a:t>
            </a:r>
            <a:r>
              <a:rPr lang="zh-CN" altLang="en-US" sz="1400" dirty="0">
                <a:solidFill>
                  <a:schemeClr val="bg1"/>
                </a:solidFill>
                <a:latin typeface="DengXian" panose="02010600030101010101" pitchFamily="2" charset="-122"/>
                <a:ea typeface="DengXian" panose="02010600030101010101" pitchFamily="2" charset="-122"/>
              </a:rPr>
              <a:t>插件来实现的</a:t>
            </a:r>
            <a:endParaRPr lang="en-US" altLang="zh-CN" sz="1400" dirty="0">
              <a:solidFill>
                <a:schemeClr val="bg1"/>
              </a:solidFill>
              <a:latin typeface="DengXian" panose="02010600030101010101" pitchFamily="2" charset="-122"/>
              <a:ea typeface="DengXian" panose="02010600030101010101" pitchFamily="2" charset="-122"/>
            </a:endParaRPr>
          </a:p>
          <a:p>
            <a:pPr marL="342900" lvl="0" indent="-342900">
              <a:spcBef>
                <a:spcPct val="20000"/>
              </a:spcBef>
            </a:pPr>
            <a:r>
              <a:rPr lang="en-US" sz="1400" dirty="0" err="1">
                <a:solidFill>
                  <a:schemeClr val="bg1"/>
                </a:solidFill>
                <a:latin typeface="DengXian" panose="02010600030101010101" pitchFamily="2" charset="-122"/>
                <a:ea typeface="DengXian" panose="02010600030101010101" pitchFamily="2" charset="-122"/>
              </a:rPr>
              <a:t>下面</a:t>
            </a:r>
            <a:r>
              <a:rPr kumimoji="0" lang="en-US" sz="1400" i="0" u="none" strike="noStrike" kern="1200" cap="none" spc="0" normalizeH="0" baseline="0" noProof="0" dirty="0" err="1">
                <a:ln>
                  <a:noFill/>
                </a:ln>
                <a:solidFill>
                  <a:schemeClr val="bg1"/>
                </a:solidFill>
                <a:effectLst/>
                <a:uLnTx/>
                <a:uFillTx/>
                <a:latin typeface="DengXian" panose="02010600030101010101" pitchFamily="2" charset="-122"/>
                <a:ea typeface="DengXian" panose="02010600030101010101" pitchFamily="2" charset="-122"/>
              </a:rPr>
              <a:t>是已有的一些插件</a:t>
            </a:r>
            <a:r>
              <a:rPr kumimoji="0" lang="en-US" altLang="zh-CN" sz="1400" i="0" u="none" strike="noStrike" kern="1200" cap="none" spc="0" normalizeH="0" baseline="0" noProof="0" dirty="0">
                <a:ln>
                  <a:noFill/>
                </a:ln>
                <a:solidFill>
                  <a:schemeClr val="bg1"/>
                </a:solidFill>
                <a:effectLst/>
                <a:uLnTx/>
                <a:uFillTx/>
                <a:latin typeface="DengXian" panose="02010600030101010101" pitchFamily="2" charset="-122"/>
                <a:ea typeface="DengXian" panose="02010600030101010101" pitchFamily="2" charset="-122"/>
              </a:rPr>
              <a:t>,</a:t>
            </a:r>
            <a:r>
              <a:rPr kumimoji="0" lang="zh-CN" altLang="en-US" sz="1400" i="0" u="none" strike="noStrike" kern="1200" cap="none" spc="0" normalizeH="0" baseline="0" noProof="0" dirty="0">
                <a:ln>
                  <a:noFill/>
                </a:ln>
                <a:solidFill>
                  <a:schemeClr val="bg1"/>
                </a:solidFill>
                <a:effectLst/>
                <a:uLnTx/>
                <a:uFillTx/>
                <a:latin typeface="DengXian" panose="02010600030101010101" pitchFamily="2" charset="-122"/>
                <a:ea typeface="DengXian" panose="02010600030101010101" pitchFamily="2" charset="-122"/>
              </a:rPr>
              <a:t> 更多的扩展功能还在持续开发中</a:t>
            </a:r>
            <a:r>
              <a:rPr kumimoji="0" lang="en-US" altLang="zh-CN" sz="1400" i="0" u="none" strike="noStrike" kern="1200" cap="none" spc="0" normalizeH="0" baseline="0" noProof="0" dirty="0">
                <a:ln>
                  <a:noFill/>
                </a:ln>
                <a:solidFill>
                  <a:schemeClr val="bg1"/>
                </a:solidFill>
                <a:effectLst/>
                <a:uLnTx/>
                <a:uFillTx/>
                <a:latin typeface="DengXian" panose="02010600030101010101" pitchFamily="2" charset="-122"/>
                <a:ea typeface="DengXian" panose="02010600030101010101" pitchFamily="2" charset="-122"/>
              </a:rPr>
              <a:t>……</a:t>
            </a:r>
            <a:endParaRPr kumimoji="0" lang="en-US" sz="1400" i="0" u="none" strike="noStrike" kern="1200" cap="none" spc="0" normalizeH="0" baseline="0" noProof="0" dirty="0">
              <a:ln>
                <a:noFill/>
              </a:ln>
              <a:solidFill>
                <a:schemeClr val="bg1"/>
              </a:solidFill>
              <a:effectLst/>
              <a:uLnTx/>
              <a:uFillTx/>
              <a:latin typeface="DengXian" panose="02010600030101010101" pitchFamily="2" charset="-122"/>
              <a:ea typeface="DengXian" panose="02010600030101010101" pitchFamily="2" charset="-122"/>
            </a:endParaRPr>
          </a:p>
        </p:txBody>
      </p:sp>
      <p:sp>
        <p:nvSpPr>
          <p:cNvPr id="5" name="标题 4">
            <a:extLst>
              <a:ext uri="{FF2B5EF4-FFF2-40B4-BE49-F238E27FC236}">
                <a16:creationId xmlns:a16="http://schemas.microsoft.com/office/drawing/2014/main" id="{1FC56416-0B8E-3E48-85FD-1C01CE9D33CC}"/>
              </a:ext>
            </a:extLst>
          </p:cNvPr>
          <p:cNvSpPr>
            <a:spLocks noGrp="1"/>
          </p:cNvSpPr>
          <p:nvPr>
            <p:ph type="title"/>
          </p:nvPr>
        </p:nvSpPr>
        <p:spPr/>
        <p:txBody>
          <a:bodyPr/>
          <a:lstStyle/>
          <a:p>
            <a:r>
              <a:rPr lang="en-US" altLang="zh-CN" dirty="0"/>
              <a:t>COMPONENTS</a:t>
            </a:r>
            <a:r>
              <a:rPr lang="zh-CN" altLang="en-US" dirty="0"/>
              <a:t> </a:t>
            </a:r>
            <a:r>
              <a:rPr lang="en-US" altLang="zh-CN" dirty="0"/>
              <a:t>&amp;</a:t>
            </a:r>
            <a:r>
              <a:rPr lang="zh-CN" altLang="en-US" dirty="0"/>
              <a:t> </a:t>
            </a:r>
            <a:r>
              <a:rPr lang="en-US" altLang="zh-CN" dirty="0"/>
              <a:t>PLUG-INS</a:t>
            </a:r>
            <a:endParaRPr lang="zh-CN" altLang="en-US" dirty="0"/>
          </a:p>
        </p:txBody>
      </p:sp>
    </p:spTree>
    <p:extLst>
      <p:ext uri="{BB962C8B-B14F-4D97-AF65-F5344CB8AC3E}">
        <p14:creationId xmlns:p14="http://schemas.microsoft.com/office/powerpoint/2010/main" val="2906905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left)">
                                      <p:cBhvr>
                                        <p:cTn id="14" dur="500"/>
                                        <p:tgtEl>
                                          <p:spTgt spid="16"/>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left)">
                                      <p:cBhvr>
                                        <p:cTn id="20" dur="500"/>
                                        <p:tgtEl>
                                          <p:spTgt spid="19"/>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500"/>
                                        <p:tgtEl>
                                          <p:spTgt spid="18"/>
                                        </p:tgtEl>
                                      </p:cBhvr>
                                    </p:animEffect>
                                  </p:childTnLst>
                                </p:cTn>
                              </p:par>
                            </p:childTnLst>
                          </p:cTn>
                        </p:par>
                        <p:par>
                          <p:cTn id="24" fill="hold">
                            <p:stCondLst>
                              <p:cond delay="1000"/>
                            </p:stCondLst>
                            <p:childTnLst>
                              <p:par>
                                <p:cTn id="25" presetID="22" presetClass="entr" presetSubtype="2"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right)">
                                      <p:cBhvr>
                                        <p:cTn id="27" dur="500"/>
                                        <p:tgtEl>
                                          <p:spTgt spid="29"/>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right)">
                                      <p:cBhvr>
                                        <p:cTn id="30" dur="500"/>
                                        <p:tgtEl>
                                          <p:spTgt spid="33"/>
                                        </p:tgtEl>
                                      </p:cBhvr>
                                    </p:animEffect>
                                  </p:childTnLst>
                                </p:cTn>
                              </p:par>
                              <p:par>
                                <p:cTn id="31" presetID="22" presetClass="entr" presetSubtype="2"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wipe(right)">
                                      <p:cBhvr>
                                        <p:cTn id="33" dur="500"/>
                                        <p:tgtEl>
                                          <p:spTgt spid="34"/>
                                        </p:tgtEl>
                                      </p:cBhvr>
                                    </p:animEffect>
                                  </p:childTnLst>
                                </p:cTn>
                              </p:par>
                              <p:par>
                                <p:cTn id="34" presetID="22" presetClass="entr" presetSubtype="2"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wipe(right)">
                                      <p:cBhvr>
                                        <p:cTn id="36" dur="500"/>
                                        <p:tgtEl>
                                          <p:spTgt spid="35"/>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wipe(right)">
                                      <p:cBhvr>
                                        <p:cTn id="3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animBg="1"/>
      <p:bldP spid="17" grpId="0" animBg="1"/>
      <p:bldP spid="18" grpId="0" animBg="1"/>
      <p:bldP spid="19" grpId="0" animBg="1"/>
      <p:bldP spid="29" grpId="0" animBg="1"/>
      <p:bldP spid="33" grpId="0" animBg="1"/>
      <p:bldP spid="34" grpId="0" animBg="1"/>
      <p:bldP spid="35" grpId="0" animBg="1"/>
      <p:bldP spid="36" grpId="0" animBg="1"/>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400801" y="1549819"/>
            <a:ext cx="5791199" cy="3035060"/>
          </a:xfrm>
          <a:prstGeom prst="rect">
            <a:avLst/>
          </a:prstGeom>
          <a:solidFill>
            <a:schemeClr val="tx2">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solidFill>
                  <a:schemeClr val="bg1">
                    <a:alpha val="50000"/>
                  </a:schemeClr>
                </a:solidFill>
              </a:rPr>
              <a:t>USAGE</a:t>
            </a:r>
            <a:r>
              <a:rPr lang="zh-CN" altLang="en-US" dirty="0">
                <a:solidFill>
                  <a:schemeClr val="bg1">
                    <a:alpha val="50000"/>
                  </a:schemeClr>
                </a:solidFill>
              </a:rPr>
              <a:t> </a:t>
            </a:r>
            <a:r>
              <a:rPr lang="en-US" altLang="zh-CN" dirty="0">
                <a:solidFill>
                  <a:schemeClr val="bg1">
                    <a:alpha val="50000"/>
                  </a:schemeClr>
                </a:solidFill>
              </a:rPr>
              <a:t>&amp;</a:t>
            </a:r>
            <a:r>
              <a:rPr lang="zh-CN" altLang="en-US" dirty="0">
                <a:solidFill>
                  <a:schemeClr val="bg1">
                    <a:alpha val="50000"/>
                  </a:schemeClr>
                </a:solidFill>
              </a:rPr>
              <a:t> </a:t>
            </a:r>
            <a:r>
              <a:rPr lang="en-US" altLang="zh-CN" dirty="0">
                <a:solidFill>
                  <a:schemeClr val="bg1">
                    <a:alpha val="50000"/>
                  </a:schemeClr>
                </a:solidFill>
              </a:rPr>
              <a:t>EXAMPLES</a:t>
            </a:r>
            <a:endParaRPr lang="en-US" dirty="0">
              <a:solidFill>
                <a:schemeClr val="bg1">
                  <a:alpha val="50000"/>
                </a:schemeClr>
              </a:solidFill>
            </a:endParaRPr>
          </a:p>
        </p:txBody>
      </p:sp>
      <p:sp>
        <p:nvSpPr>
          <p:cNvPr id="4" name="Rectangle 3"/>
          <p:cNvSpPr/>
          <p:nvPr/>
        </p:nvSpPr>
        <p:spPr>
          <a:xfrm>
            <a:off x="852714" y="2122666"/>
            <a:ext cx="5084447" cy="738664"/>
          </a:xfrm>
          <a:prstGeom prst="rect">
            <a:avLst/>
          </a:prstGeom>
        </p:spPr>
        <p:txBody>
          <a:bodyPr wrap="square" numCol="1" spcCol="274320">
            <a:spAutoFit/>
          </a:bodyPr>
          <a:lstStyle/>
          <a:p>
            <a:r>
              <a:rPr lang="ms-MY" sz="1400" b="1" i="1" u="sng" dirty="0" err="1">
                <a:solidFill>
                  <a:schemeClr val="bg1">
                    <a:lumMod val="65000"/>
                  </a:schemeClr>
                </a:solidFill>
              </a:rPr>
              <a:t>其实在程序的设计之初就已经充分的考虑到了程序的易用性</a:t>
            </a:r>
            <a:r>
              <a:rPr lang="en-US" altLang="zh-CN" sz="1400" b="1" i="1" u="sng" dirty="0">
                <a:solidFill>
                  <a:schemeClr val="bg1">
                    <a:lumMod val="65000"/>
                  </a:schemeClr>
                </a:solidFill>
              </a:rPr>
              <a:t>.</a:t>
            </a:r>
          </a:p>
          <a:p>
            <a:r>
              <a:rPr lang="en-US" sz="1400" b="1" i="1" u="sng" dirty="0" err="1">
                <a:solidFill>
                  <a:schemeClr val="bg1">
                    <a:lumMod val="65000"/>
                  </a:schemeClr>
                </a:solidFill>
              </a:rPr>
              <a:t>因为</a:t>
            </a:r>
            <a:r>
              <a:rPr lang="en-US" altLang="zh-CN" sz="1400" b="1" i="1" u="sng" dirty="0">
                <a:solidFill>
                  <a:schemeClr val="bg1">
                    <a:lumMod val="65000"/>
                  </a:schemeClr>
                </a:solidFill>
              </a:rPr>
              <a:t>,</a:t>
            </a:r>
            <a:r>
              <a:rPr lang="zh-CN" altLang="en-US" sz="1400" b="1" i="1" u="sng" dirty="0">
                <a:solidFill>
                  <a:schemeClr val="bg1">
                    <a:lumMod val="65000"/>
                  </a:schemeClr>
                </a:solidFill>
              </a:rPr>
              <a:t> 虽然我是开发者</a:t>
            </a:r>
            <a:r>
              <a:rPr lang="en-US" altLang="zh-CN" sz="1400" b="1" i="1" u="sng" dirty="0">
                <a:solidFill>
                  <a:schemeClr val="bg1">
                    <a:lumMod val="65000"/>
                  </a:schemeClr>
                </a:solidFill>
              </a:rPr>
              <a:t>,</a:t>
            </a:r>
            <a:r>
              <a:rPr lang="zh-CN" altLang="en-US" sz="1400" b="1" i="1" u="sng" dirty="0">
                <a:solidFill>
                  <a:schemeClr val="bg1">
                    <a:lumMod val="65000"/>
                  </a:schemeClr>
                </a:solidFill>
              </a:rPr>
              <a:t> 但是我也记不住每条命令</a:t>
            </a:r>
            <a:r>
              <a:rPr lang="en-US" altLang="zh-CN" sz="1400" b="1" i="1" u="sng" dirty="0">
                <a:solidFill>
                  <a:schemeClr val="bg1">
                    <a:lumMod val="65000"/>
                  </a:schemeClr>
                </a:solidFill>
              </a:rPr>
              <a:t>.</a:t>
            </a:r>
          </a:p>
          <a:p>
            <a:r>
              <a:rPr lang="en-US" sz="1400" b="1" i="1" u="sng" dirty="0" err="1">
                <a:solidFill>
                  <a:schemeClr val="bg1">
                    <a:lumMod val="65000"/>
                  </a:schemeClr>
                </a:solidFill>
              </a:rPr>
              <a:t>所以</a:t>
            </a:r>
            <a:r>
              <a:rPr lang="en-US" altLang="zh-CN" sz="1400" b="1" i="1" u="sng" dirty="0">
                <a:solidFill>
                  <a:schemeClr val="bg1">
                    <a:lumMod val="65000"/>
                  </a:schemeClr>
                </a:solidFill>
              </a:rPr>
              <a:t>,</a:t>
            </a:r>
            <a:r>
              <a:rPr lang="zh-CN" altLang="en-US" sz="1400" b="1" i="1" u="sng" dirty="0">
                <a:solidFill>
                  <a:schemeClr val="bg1">
                    <a:lumMod val="65000"/>
                  </a:schemeClr>
                </a:solidFill>
              </a:rPr>
              <a:t> 我设计了非常人性化的 </a:t>
            </a:r>
            <a:r>
              <a:rPr lang="en-US" altLang="zh-CN" sz="1400" b="1" i="1" u="sng" dirty="0">
                <a:solidFill>
                  <a:schemeClr val="bg1">
                    <a:lumMod val="65000"/>
                  </a:schemeClr>
                </a:solidFill>
              </a:rPr>
              <a:t>HELP</a:t>
            </a:r>
            <a:r>
              <a:rPr lang="zh-CN" altLang="en-US" sz="1400" b="1" i="1" u="sng" dirty="0">
                <a:solidFill>
                  <a:schemeClr val="bg1">
                    <a:lumMod val="65000"/>
                  </a:schemeClr>
                </a:solidFill>
              </a:rPr>
              <a:t> 功能</a:t>
            </a:r>
            <a:r>
              <a:rPr lang="en-US" altLang="zh-CN" sz="1400" b="1" i="1" u="sng" dirty="0">
                <a:solidFill>
                  <a:schemeClr val="bg1">
                    <a:lumMod val="65000"/>
                  </a:schemeClr>
                </a:solidFill>
              </a:rPr>
              <a:t>.</a:t>
            </a:r>
            <a:endParaRPr lang="ms-MY" sz="1400" dirty="0">
              <a:solidFill>
                <a:schemeClr val="bg1">
                  <a:lumMod val="65000"/>
                </a:schemeClr>
              </a:solidFill>
            </a:endParaRPr>
          </a:p>
        </p:txBody>
      </p:sp>
      <p:sp>
        <p:nvSpPr>
          <p:cNvPr id="5" name="Rectangle 4"/>
          <p:cNvSpPr/>
          <p:nvPr/>
        </p:nvSpPr>
        <p:spPr>
          <a:xfrm>
            <a:off x="852714" y="1460982"/>
            <a:ext cx="5084448" cy="4708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bg1">
                    <a:lumMod val="95000"/>
                  </a:schemeClr>
                </a:solidFill>
                <a:latin typeface="Source Sans Pro" pitchFamily="34" charset="0"/>
              </a:rPr>
              <a:t>HELP</a:t>
            </a:r>
            <a:r>
              <a:rPr lang="zh-CN" altLang="en-US" sz="2800" dirty="0">
                <a:solidFill>
                  <a:schemeClr val="bg1">
                    <a:lumMod val="95000"/>
                  </a:schemeClr>
                </a:solidFill>
                <a:latin typeface="Source Sans Pro" pitchFamily="34" charset="0"/>
              </a:rPr>
              <a:t> 命令</a:t>
            </a:r>
            <a:endParaRPr lang="en-US" sz="2800" dirty="0">
              <a:solidFill>
                <a:schemeClr val="bg1">
                  <a:lumMod val="95000"/>
                </a:schemeClr>
              </a:solidFill>
              <a:latin typeface="Source Sans Pro" pitchFamily="34" charset="0"/>
            </a:endParaRPr>
          </a:p>
        </p:txBody>
      </p:sp>
    </p:spTree>
    <p:extLst>
      <p:ext uri="{BB962C8B-B14F-4D97-AF65-F5344CB8AC3E}">
        <p14:creationId xmlns:p14="http://schemas.microsoft.com/office/powerpoint/2010/main" val="1838158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400801" y="1549819"/>
            <a:ext cx="5791199" cy="3035060"/>
          </a:xfrm>
          <a:prstGeom prst="rect">
            <a:avLst/>
          </a:prstGeom>
          <a:solidFill>
            <a:schemeClr val="tx2">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solidFill>
                  <a:schemeClr val="bg1">
                    <a:alpha val="50000"/>
                  </a:schemeClr>
                </a:solidFill>
              </a:rPr>
              <a:t>USAGE</a:t>
            </a:r>
            <a:r>
              <a:rPr lang="zh-CN" altLang="en-US" dirty="0">
                <a:solidFill>
                  <a:schemeClr val="bg1">
                    <a:alpha val="50000"/>
                  </a:schemeClr>
                </a:solidFill>
              </a:rPr>
              <a:t> </a:t>
            </a:r>
            <a:r>
              <a:rPr lang="en-US" altLang="zh-CN" dirty="0">
                <a:solidFill>
                  <a:schemeClr val="bg1">
                    <a:alpha val="50000"/>
                  </a:schemeClr>
                </a:solidFill>
              </a:rPr>
              <a:t>&amp;</a:t>
            </a:r>
            <a:r>
              <a:rPr lang="zh-CN" altLang="en-US" dirty="0">
                <a:solidFill>
                  <a:schemeClr val="bg1">
                    <a:alpha val="50000"/>
                  </a:schemeClr>
                </a:solidFill>
              </a:rPr>
              <a:t> </a:t>
            </a:r>
            <a:r>
              <a:rPr lang="en-US" altLang="zh-CN" dirty="0">
                <a:solidFill>
                  <a:schemeClr val="bg1">
                    <a:alpha val="50000"/>
                  </a:schemeClr>
                </a:solidFill>
              </a:rPr>
              <a:t>EXAMPLES</a:t>
            </a:r>
            <a:endParaRPr lang="en-US" dirty="0">
              <a:solidFill>
                <a:schemeClr val="bg1">
                  <a:alpha val="50000"/>
                </a:schemeClr>
              </a:solidFill>
            </a:endParaRPr>
          </a:p>
        </p:txBody>
      </p:sp>
      <p:sp>
        <p:nvSpPr>
          <p:cNvPr id="4" name="Rectangle 3"/>
          <p:cNvSpPr/>
          <p:nvPr/>
        </p:nvSpPr>
        <p:spPr>
          <a:xfrm>
            <a:off x="852714" y="2122666"/>
            <a:ext cx="5084447" cy="523220"/>
          </a:xfrm>
          <a:prstGeom prst="rect">
            <a:avLst/>
          </a:prstGeom>
        </p:spPr>
        <p:txBody>
          <a:bodyPr wrap="square" numCol="1" spcCol="274320">
            <a:spAutoFit/>
          </a:bodyPr>
          <a:lstStyle/>
          <a:p>
            <a:r>
              <a:rPr lang="en-US" sz="1400" b="1" i="1" u="sng" dirty="0" err="1">
                <a:solidFill>
                  <a:schemeClr val="bg1">
                    <a:lumMod val="65000"/>
                  </a:schemeClr>
                </a:solidFill>
              </a:rPr>
              <a:t>当我们刚打开客户端的时候</a:t>
            </a:r>
            <a:r>
              <a:rPr lang="en-US" altLang="zh-CN" sz="1400" b="1" i="1" u="sng" dirty="0">
                <a:solidFill>
                  <a:schemeClr val="bg1">
                    <a:lumMod val="65000"/>
                  </a:schemeClr>
                </a:solidFill>
              </a:rPr>
              <a:t>,</a:t>
            </a:r>
            <a:r>
              <a:rPr lang="zh-CN" altLang="en-US" sz="1400" b="1" i="1" u="sng" dirty="0">
                <a:solidFill>
                  <a:schemeClr val="bg1">
                    <a:lumMod val="65000"/>
                  </a:schemeClr>
                </a:solidFill>
              </a:rPr>
              <a:t> </a:t>
            </a:r>
            <a:endParaRPr lang="en-US" altLang="zh-CN" sz="1400" b="1" i="1" u="sng" dirty="0">
              <a:solidFill>
                <a:schemeClr val="bg1">
                  <a:lumMod val="65000"/>
                </a:schemeClr>
              </a:solidFill>
            </a:endParaRPr>
          </a:p>
          <a:p>
            <a:r>
              <a:rPr lang="zh-CN" altLang="en-US" sz="1400" b="1" i="1" u="sng" dirty="0">
                <a:solidFill>
                  <a:schemeClr val="bg1">
                    <a:lumMod val="65000"/>
                  </a:schemeClr>
                </a:solidFill>
              </a:rPr>
              <a:t>我们可以看到很多命令</a:t>
            </a:r>
            <a:r>
              <a:rPr lang="en-US" altLang="zh-CN" sz="1400" b="1" i="1" u="sng" dirty="0">
                <a:solidFill>
                  <a:schemeClr val="bg1">
                    <a:lumMod val="65000"/>
                  </a:schemeClr>
                </a:solidFill>
              </a:rPr>
              <a:t>(</a:t>
            </a:r>
            <a:r>
              <a:rPr lang="zh-CN" altLang="en-US" sz="1400" b="1" i="1" u="sng" dirty="0">
                <a:solidFill>
                  <a:schemeClr val="bg1">
                    <a:lumMod val="65000"/>
                  </a:schemeClr>
                </a:solidFill>
              </a:rPr>
              <a:t>比如</a:t>
            </a:r>
            <a:r>
              <a:rPr lang="en-US" altLang="zh-CN" sz="1400" b="1" i="1" u="sng" dirty="0">
                <a:solidFill>
                  <a:schemeClr val="bg1">
                    <a:lumMod val="65000"/>
                  </a:schemeClr>
                </a:solidFill>
              </a:rPr>
              <a:t>,</a:t>
            </a:r>
            <a:r>
              <a:rPr lang="zh-CN" altLang="en-US" sz="1400" b="1" i="1" u="sng" dirty="0">
                <a:solidFill>
                  <a:schemeClr val="bg1">
                    <a:lumMod val="65000"/>
                  </a:schemeClr>
                </a:solidFill>
              </a:rPr>
              <a:t> </a:t>
            </a:r>
            <a:r>
              <a:rPr lang="en-US" altLang="zh-CN" sz="1400" b="1" i="1" u="sng" dirty="0" err="1">
                <a:solidFill>
                  <a:schemeClr val="bg1">
                    <a:lumMod val="65000"/>
                  </a:schemeClr>
                </a:solidFill>
              </a:rPr>
              <a:t>mysql</a:t>
            </a:r>
            <a:r>
              <a:rPr lang="en-US" altLang="zh-CN" sz="1400" b="1" i="1" u="sng" dirty="0">
                <a:solidFill>
                  <a:schemeClr val="bg1">
                    <a:lumMod val="65000"/>
                  </a:schemeClr>
                </a:solidFill>
              </a:rPr>
              <a:t>)</a:t>
            </a:r>
            <a:r>
              <a:rPr lang="zh-CN" altLang="en-US" sz="1400" b="1" i="1" u="sng" dirty="0">
                <a:solidFill>
                  <a:schemeClr val="bg1">
                    <a:lumMod val="65000"/>
                  </a:schemeClr>
                </a:solidFill>
              </a:rPr>
              <a:t>并没有自动补全的提示</a:t>
            </a:r>
            <a:endParaRPr lang="ms-MY" sz="1400" dirty="0">
              <a:solidFill>
                <a:schemeClr val="bg1">
                  <a:lumMod val="65000"/>
                </a:schemeClr>
              </a:solidFill>
            </a:endParaRPr>
          </a:p>
        </p:txBody>
      </p:sp>
      <p:sp>
        <p:nvSpPr>
          <p:cNvPr id="5" name="Rectangle 4"/>
          <p:cNvSpPr/>
          <p:nvPr/>
        </p:nvSpPr>
        <p:spPr>
          <a:xfrm>
            <a:off x="852714" y="1460982"/>
            <a:ext cx="5084448" cy="4708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bg1">
                    <a:lumMod val="95000"/>
                  </a:schemeClr>
                </a:solidFill>
                <a:latin typeface="Source Sans Pro" pitchFamily="34" charset="0"/>
              </a:rPr>
              <a:t>HELP</a:t>
            </a:r>
            <a:r>
              <a:rPr lang="zh-CN" altLang="en-US" sz="2800" dirty="0">
                <a:solidFill>
                  <a:schemeClr val="bg1">
                    <a:lumMod val="95000"/>
                  </a:schemeClr>
                </a:solidFill>
                <a:latin typeface="Source Sans Pro" pitchFamily="34" charset="0"/>
              </a:rPr>
              <a:t> 命令</a:t>
            </a:r>
            <a:endParaRPr lang="en-US" sz="2800" dirty="0">
              <a:solidFill>
                <a:schemeClr val="bg1">
                  <a:lumMod val="95000"/>
                </a:schemeClr>
              </a:solidFill>
              <a:latin typeface="Source Sans Pro" pitchFamily="34" charset="0"/>
            </a:endParaRPr>
          </a:p>
        </p:txBody>
      </p:sp>
      <p:pic>
        <p:nvPicPr>
          <p:cNvPr id="9" name="图片 8">
            <a:extLst>
              <a:ext uri="{FF2B5EF4-FFF2-40B4-BE49-F238E27FC236}">
                <a16:creationId xmlns:a16="http://schemas.microsoft.com/office/drawing/2014/main" id="{FACEECE6-2948-C14A-AEAC-B47FF19A877A}"/>
              </a:ext>
            </a:extLst>
          </p:cNvPr>
          <p:cNvPicPr>
            <a:picLocks noChangeAspect="1"/>
          </p:cNvPicPr>
          <p:nvPr/>
        </p:nvPicPr>
        <p:blipFill rotWithShape="1">
          <a:blip r:embed="rId2"/>
          <a:srcRect t="-565" r="25874" b="12005"/>
          <a:stretch/>
        </p:blipFill>
        <p:spPr>
          <a:xfrm>
            <a:off x="6400801" y="1549487"/>
            <a:ext cx="5791199" cy="3035060"/>
          </a:xfrm>
          <a:prstGeom prst="rect">
            <a:avLst/>
          </a:prstGeom>
        </p:spPr>
      </p:pic>
    </p:spTree>
    <p:extLst>
      <p:ext uri="{BB962C8B-B14F-4D97-AF65-F5344CB8AC3E}">
        <p14:creationId xmlns:p14="http://schemas.microsoft.com/office/powerpoint/2010/main" val="754693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400801" y="1549819"/>
            <a:ext cx="5791199" cy="3035060"/>
          </a:xfrm>
          <a:prstGeom prst="rect">
            <a:avLst/>
          </a:prstGeom>
          <a:solidFill>
            <a:schemeClr val="tx2">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solidFill>
                  <a:schemeClr val="bg1">
                    <a:alpha val="50000"/>
                  </a:schemeClr>
                </a:solidFill>
              </a:rPr>
              <a:t>USAGE</a:t>
            </a:r>
            <a:r>
              <a:rPr lang="zh-CN" altLang="en-US" dirty="0">
                <a:solidFill>
                  <a:schemeClr val="bg1">
                    <a:alpha val="50000"/>
                  </a:schemeClr>
                </a:solidFill>
              </a:rPr>
              <a:t> </a:t>
            </a:r>
            <a:r>
              <a:rPr lang="en-US" altLang="zh-CN" dirty="0">
                <a:solidFill>
                  <a:schemeClr val="bg1">
                    <a:alpha val="50000"/>
                  </a:schemeClr>
                </a:solidFill>
              </a:rPr>
              <a:t>&amp;</a:t>
            </a:r>
            <a:r>
              <a:rPr lang="zh-CN" altLang="en-US" dirty="0">
                <a:solidFill>
                  <a:schemeClr val="bg1">
                    <a:alpha val="50000"/>
                  </a:schemeClr>
                </a:solidFill>
              </a:rPr>
              <a:t> </a:t>
            </a:r>
            <a:r>
              <a:rPr lang="en-US" altLang="zh-CN" dirty="0">
                <a:solidFill>
                  <a:schemeClr val="bg1">
                    <a:alpha val="50000"/>
                  </a:schemeClr>
                </a:solidFill>
              </a:rPr>
              <a:t>EXAMPLES</a:t>
            </a:r>
            <a:endParaRPr lang="en-US" dirty="0">
              <a:solidFill>
                <a:schemeClr val="bg1">
                  <a:alpha val="50000"/>
                </a:schemeClr>
              </a:solidFill>
            </a:endParaRPr>
          </a:p>
        </p:txBody>
      </p:sp>
      <p:sp>
        <p:nvSpPr>
          <p:cNvPr id="4" name="Rectangle 3"/>
          <p:cNvSpPr/>
          <p:nvPr/>
        </p:nvSpPr>
        <p:spPr>
          <a:xfrm>
            <a:off x="852714" y="2122666"/>
            <a:ext cx="5084447" cy="1384995"/>
          </a:xfrm>
          <a:prstGeom prst="rect">
            <a:avLst/>
          </a:prstGeom>
        </p:spPr>
        <p:txBody>
          <a:bodyPr wrap="square" numCol="1" spcCol="274320">
            <a:spAutoFit/>
          </a:bodyPr>
          <a:lstStyle/>
          <a:p>
            <a:r>
              <a:rPr lang="zh-CN" altLang="en-US" sz="1400" b="1" i="1" u="sng" dirty="0">
                <a:solidFill>
                  <a:schemeClr val="bg1">
                    <a:lumMod val="65000"/>
                  </a:schemeClr>
                </a:solidFill>
              </a:rPr>
              <a:t>这时候我们使用 </a:t>
            </a:r>
            <a:r>
              <a:rPr lang="en-US" altLang="zh-CN" sz="1400" b="1" i="1" u="sng" dirty="0">
                <a:solidFill>
                  <a:schemeClr val="bg1">
                    <a:lumMod val="65000"/>
                  </a:schemeClr>
                </a:solidFill>
              </a:rPr>
              <a:t>HELP</a:t>
            </a:r>
            <a:r>
              <a:rPr lang="zh-CN" altLang="en-US" sz="1400" b="1" i="1" u="sng" dirty="0">
                <a:solidFill>
                  <a:schemeClr val="bg1">
                    <a:lumMod val="65000"/>
                  </a:schemeClr>
                </a:solidFill>
              </a:rPr>
              <a:t> 命令</a:t>
            </a:r>
            <a:r>
              <a:rPr lang="en-US" altLang="zh-CN" sz="1400" b="1" i="1" u="sng" dirty="0">
                <a:solidFill>
                  <a:schemeClr val="bg1">
                    <a:lumMod val="65000"/>
                  </a:schemeClr>
                </a:solidFill>
              </a:rPr>
              <a:t>,</a:t>
            </a:r>
            <a:r>
              <a:rPr lang="zh-CN" altLang="en-US" sz="1400" b="1" i="1" u="sng" dirty="0">
                <a:solidFill>
                  <a:schemeClr val="bg1">
                    <a:lumMod val="65000"/>
                  </a:schemeClr>
                </a:solidFill>
              </a:rPr>
              <a:t> </a:t>
            </a:r>
            <a:endParaRPr lang="en-US" altLang="zh-CN" sz="1400" b="1" i="1" u="sng" dirty="0">
              <a:solidFill>
                <a:schemeClr val="bg1">
                  <a:lumMod val="65000"/>
                </a:schemeClr>
              </a:solidFill>
            </a:endParaRPr>
          </a:p>
          <a:p>
            <a:r>
              <a:rPr lang="zh-CN" altLang="en-US" sz="1400" b="1" i="1" u="sng" dirty="0">
                <a:solidFill>
                  <a:schemeClr val="bg1">
                    <a:lumMod val="65000"/>
                  </a:schemeClr>
                </a:solidFill>
              </a:rPr>
              <a:t>不仅会返回插件的使用方法</a:t>
            </a:r>
            <a:r>
              <a:rPr lang="en-US" altLang="zh-CN" sz="1400" b="1" i="1" u="sng" dirty="0">
                <a:solidFill>
                  <a:schemeClr val="bg1">
                    <a:lumMod val="65000"/>
                  </a:schemeClr>
                </a:solidFill>
              </a:rPr>
              <a:t>,</a:t>
            </a:r>
            <a:r>
              <a:rPr lang="zh-CN" altLang="en-US" sz="1400" b="1" i="1" u="sng" dirty="0">
                <a:solidFill>
                  <a:schemeClr val="bg1">
                    <a:lumMod val="65000"/>
                  </a:schemeClr>
                </a:solidFill>
              </a:rPr>
              <a:t> </a:t>
            </a:r>
            <a:endParaRPr lang="en-US" altLang="zh-CN" sz="1400" b="1" i="1" u="sng" dirty="0">
              <a:solidFill>
                <a:schemeClr val="bg1">
                  <a:lumMod val="65000"/>
                </a:schemeClr>
              </a:solidFill>
            </a:endParaRPr>
          </a:p>
          <a:p>
            <a:r>
              <a:rPr lang="zh-CN" altLang="en-US" sz="1400" b="1" i="1" u="sng" dirty="0">
                <a:solidFill>
                  <a:schemeClr val="bg1">
                    <a:lumMod val="65000"/>
                  </a:schemeClr>
                </a:solidFill>
              </a:rPr>
              <a:t>也会完善自动补全功能</a:t>
            </a:r>
            <a:r>
              <a:rPr lang="en-US" altLang="zh-CN" sz="1400" b="1" i="1" u="sng" dirty="0">
                <a:solidFill>
                  <a:schemeClr val="bg1">
                    <a:lumMod val="65000"/>
                  </a:schemeClr>
                </a:solidFill>
              </a:rPr>
              <a:t>,</a:t>
            </a:r>
          </a:p>
          <a:p>
            <a:r>
              <a:rPr lang="zh-CN" altLang="en-US" sz="1400" b="1" i="1" u="sng" dirty="0">
                <a:solidFill>
                  <a:schemeClr val="bg1">
                    <a:lumMod val="65000"/>
                  </a:schemeClr>
                </a:solidFill>
              </a:rPr>
              <a:t>由于 </a:t>
            </a:r>
            <a:r>
              <a:rPr lang="en-US" altLang="zh-CN" sz="1400" b="1" i="1" u="sng" dirty="0">
                <a:solidFill>
                  <a:schemeClr val="bg1">
                    <a:lumMod val="65000"/>
                  </a:schemeClr>
                </a:solidFill>
              </a:rPr>
              <a:t>HELP</a:t>
            </a:r>
            <a:r>
              <a:rPr lang="zh-CN" altLang="en-US" sz="1400" b="1" i="1" u="sng" dirty="0">
                <a:solidFill>
                  <a:schemeClr val="bg1">
                    <a:lumMod val="65000"/>
                  </a:schemeClr>
                </a:solidFill>
              </a:rPr>
              <a:t> 命令是由插件本身提供的</a:t>
            </a:r>
            <a:r>
              <a:rPr lang="en-US" altLang="zh-CN" sz="1400" b="1" i="1" u="sng" dirty="0">
                <a:solidFill>
                  <a:schemeClr val="bg1">
                    <a:lumMod val="65000"/>
                  </a:schemeClr>
                </a:solidFill>
              </a:rPr>
              <a:t>,</a:t>
            </a:r>
          </a:p>
          <a:p>
            <a:r>
              <a:rPr lang="zh-CN" altLang="en-US" sz="1400" b="1" i="1" u="sng" dirty="0">
                <a:solidFill>
                  <a:schemeClr val="bg1">
                    <a:lumMod val="65000"/>
                  </a:schemeClr>
                </a:solidFill>
              </a:rPr>
              <a:t>所以</a:t>
            </a:r>
            <a:r>
              <a:rPr lang="en-US" altLang="zh-CN" sz="1400" b="1" i="1" u="sng" dirty="0">
                <a:solidFill>
                  <a:schemeClr val="bg1">
                    <a:lumMod val="65000"/>
                  </a:schemeClr>
                </a:solidFill>
              </a:rPr>
              <a:t>,</a:t>
            </a:r>
            <a:r>
              <a:rPr lang="zh-CN" altLang="en-US" sz="1400" b="1" i="1" u="sng" dirty="0">
                <a:solidFill>
                  <a:schemeClr val="bg1">
                    <a:lumMod val="65000"/>
                  </a:schemeClr>
                </a:solidFill>
              </a:rPr>
              <a:t> 也不用担心不同插件版本所造成的</a:t>
            </a:r>
            <a:endParaRPr lang="en-US" altLang="zh-CN" sz="1400" b="1" i="1" u="sng" dirty="0">
              <a:solidFill>
                <a:schemeClr val="bg1">
                  <a:lumMod val="65000"/>
                </a:schemeClr>
              </a:solidFill>
            </a:endParaRPr>
          </a:p>
          <a:p>
            <a:r>
              <a:rPr lang="zh-CN" altLang="en-US" sz="1400" b="1" i="1" u="sng" dirty="0">
                <a:solidFill>
                  <a:schemeClr val="bg1">
                    <a:lumMod val="65000"/>
                  </a:schemeClr>
                </a:solidFill>
              </a:rPr>
              <a:t>帮助信息混乱 和 补全提示混乱</a:t>
            </a:r>
            <a:endParaRPr lang="ms-MY" sz="1400" dirty="0">
              <a:solidFill>
                <a:schemeClr val="bg1">
                  <a:lumMod val="65000"/>
                </a:schemeClr>
              </a:solidFill>
            </a:endParaRPr>
          </a:p>
        </p:txBody>
      </p:sp>
      <p:sp>
        <p:nvSpPr>
          <p:cNvPr id="5" name="Rectangle 4"/>
          <p:cNvSpPr/>
          <p:nvPr/>
        </p:nvSpPr>
        <p:spPr>
          <a:xfrm>
            <a:off x="852714" y="1460982"/>
            <a:ext cx="5084448" cy="4708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bg1">
                    <a:lumMod val="95000"/>
                  </a:schemeClr>
                </a:solidFill>
                <a:latin typeface="Source Sans Pro" pitchFamily="34" charset="0"/>
              </a:rPr>
              <a:t>HELP</a:t>
            </a:r>
            <a:r>
              <a:rPr lang="zh-CN" altLang="en-US" sz="2800" dirty="0">
                <a:solidFill>
                  <a:schemeClr val="bg1">
                    <a:lumMod val="95000"/>
                  </a:schemeClr>
                </a:solidFill>
                <a:latin typeface="Source Sans Pro" pitchFamily="34" charset="0"/>
              </a:rPr>
              <a:t> 命令</a:t>
            </a:r>
            <a:endParaRPr lang="en-US" sz="2800" dirty="0">
              <a:solidFill>
                <a:schemeClr val="bg1">
                  <a:lumMod val="95000"/>
                </a:schemeClr>
              </a:solidFill>
              <a:latin typeface="Source Sans Pro" pitchFamily="34" charset="0"/>
            </a:endParaRPr>
          </a:p>
        </p:txBody>
      </p:sp>
      <p:pic>
        <p:nvPicPr>
          <p:cNvPr id="9" name="图片 8">
            <a:extLst>
              <a:ext uri="{FF2B5EF4-FFF2-40B4-BE49-F238E27FC236}">
                <a16:creationId xmlns:a16="http://schemas.microsoft.com/office/drawing/2014/main" id="{FACEECE6-2948-C14A-AEAC-B47FF19A877A}"/>
              </a:ext>
            </a:extLst>
          </p:cNvPr>
          <p:cNvPicPr>
            <a:picLocks noChangeAspect="1"/>
          </p:cNvPicPr>
          <p:nvPr/>
        </p:nvPicPr>
        <p:blipFill rotWithShape="1">
          <a:blip r:embed="rId2"/>
          <a:srcRect t="-565" r="25874" b="12005"/>
          <a:stretch/>
        </p:blipFill>
        <p:spPr>
          <a:xfrm>
            <a:off x="6400801" y="1549487"/>
            <a:ext cx="5791199" cy="3035060"/>
          </a:xfrm>
          <a:prstGeom prst="rect">
            <a:avLst/>
          </a:prstGeom>
        </p:spPr>
      </p:pic>
      <p:pic>
        <p:nvPicPr>
          <p:cNvPr id="7" name="图片 6">
            <a:extLst>
              <a:ext uri="{FF2B5EF4-FFF2-40B4-BE49-F238E27FC236}">
                <a16:creationId xmlns:a16="http://schemas.microsoft.com/office/drawing/2014/main" id="{D5D7A11F-BB3C-384D-BF1F-D373FCE74765}"/>
              </a:ext>
            </a:extLst>
          </p:cNvPr>
          <p:cNvPicPr>
            <a:picLocks noChangeAspect="1"/>
          </p:cNvPicPr>
          <p:nvPr/>
        </p:nvPicPr>
        <p:blipFill rotWithShape="1">
          <a:blip r:embed="rId3"/>
          <a:srcRect r="26013" b="9735"/>
          <a:stretch/>
        </p:blipFill>
        <p:spPr>
          <a:xfrm>
            <a:off x="6400801" y="1549488"/>
            <a:ext cx="5791199" cy="3490029"/>
          </a:xfrm>
          <a:prstGeom prst="rect">
            <a:avLst/>
          </a:prstGeom>
        </p:spPr>
      </p:pic>
    </p:spTree>
    <p:extLst>
      <p:ext uri="{BB962C8B-B14F-4D97-AF65-F5344CB8AC3E}">
        <p14:creationId xmlns:p14="http://schemas.microsoft.com/office/powerpoint/2010/main" val="279237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bg1">
                    <a:alpha val="50000"/>
                  </a:schemeClr>
                </a:solidFill>
              </a:rPr>
              <a:t>USAGE</a:t>
            </a:r>
            <a:r>
              <a:rPr lang="zh-CN" altLang="en-US" dirty="0">
                <a:solidFill>
                  <a:schemeClr val="bg1">
                    <a:alpha val="50000"/>
                  </a:schemeClr>
                </a:solidFill>
              </a:rPr>
              <a:t> </a:t>
            </a:r>
            <a:r>
              <a:rPr lang="en-US" altLang="zh-CN" dirty="0">
                <a:solidFill>
                  <a:schemeClr val="bg1">
                    <a:alpha val="50000"/>
                  </a:schemeClr>
                </a:solidFill>
              </a:rPr>
              <a:t>&amp;</a:t>
            </a:r>
            <a:r>
              <a:rPr lang="zh-CN" altLang="en-US" dirty="0">
                <a:solidFill>
                  <a:schemeClr val="bg1">
                    <a:alpha val="50000"/>
                  </a:schemeClr>
                </a:solidFill>
              </a:rPr>
              <a:t> </a:t>
            </a:r>
            <a:r>
              <a:rPr lang="en-US" altLang="zh-CN" dirty="0">
                <a:solidFill>
                  <a:schemeClr val="bg1">
                    <a:alpha val="50000"/>
                  </a:schemeClr>
                </a:solidFill>
              </a:rPr>
              <a:t>EXAMPLES</a:t>
            </a:r>
            <a:endParaRPr lang="en-US" dirty="0"/>
          </a:p>
        </p:txBody>
      </p:sp>
      <p:sp>
        <p:nvSpPr>
          <p:cNvPr id="48" name="TextBox 47"/>
          <p:cNvSpPr txBox="1"/>
          <p:nvPr/>
        </p:nvSpPr>
        <p:spPr>
          <a:xfrm>
            <a:off x="838200" y="1154762"/>
            <a:ext cx="9786870" cy="523220"/>
          </a:xfrm>
          <a:prstGeom prst="rect">
            <a:avLst/>
          </a:prstGeom>
          <a:noFill/>
        </p:spPr>
        <p:txBody>
          <a:bodyPr wrap="square" rtlCol="0">
            <a:spAutoFit/>
          </a:bodyPr>
          <a:lstStyle/>
          <a:p>
            <a:r>
              <a:rPr lang="ms-MY" sz="1400" b="1" i="1" dirty="0" err="1">
                <a:solidFill>
                  <a:schemeClr val="tx1">
                    <a:lumMod val="50000"/>
                    <a:lumOff val="50000"/>
                  </a:schemeClr>
                </a:solidFill>
              </a:rPr>
              <a:t>一行命令的组成</a:t>
            </a:r>
            <a:endParaRPr lang="ms-MY" sz="1400" b="1" i="1" dirty="0">
              <a:solidFill>
                <a:schemeClr val="tx1">
                  <a:lumMod val="50000"/>
                  <a:lumOff val="50000"/>
                </a:schemeClr>
              </a:solidFill>
            </a:endParaRPr>
          </a:p>
          <a:p>
            <a:r>
              <a:rPr lang="en-US" sz="1400" b="1" i="1" dirty="0" err="1">
                <a:solidFill>
                  <a:schemeClr val="tx1">
                    <a:lumMod val="50000"/>
                    <a:lumOff val="50000"/>
                  </a:schemeClr>
                </a:solidFill>
              </a:rPr>
              <a:t>一般情况下</a:t>
            </a:r>
            <a:r>
              <a:rPr lang="en-US" altLang="zh-CN" sz="1400" b="1" i="1" dirty="0">
                <a:solidFill>
                  <a:schemeClr val="tx1">
                    <a:lumMod val="50000"/>
                    <a:lumOff val="50000"/>
                  </a:schemeClr>
                </a:solidFill>
              </a:rPr>
              <a:t>,</a:t>
            </a:r>
            <a:r>
              <a:rPr lang="zh-CN" altLang="en-US" sz="1400" b="1" i="1" dirty="0">
                <a:solidFill>
                  <a:schemeClr val="tx1">
                    <a:lumMod val="50000"/>
                    <a:lumOff val="50000"/>
                  </a:schemeClr>
                </a:solidFill>
              </a:rPr>
              <a:t> 一条命令时由一下几部分中的一项或多项组成的</a:t>
            </a:r>
            <a:endParaRPr lang="en-US" sz="1400" i="1" dirty="0">
              <a:solidFill>
                <a:schemeClr val="tx1">
                  <a:lumMod val="50000"/>
                  <a:lumOff val="50000"/>
                </a:schemeClr>
              </a:solidFill>
            </a:endParaRPr>
          </a:p>
        </p:txBody>
      </p:sp>
      <p:sp>
        <p:nvSpPr>
          <p:cNvPr id="21" name="Title 1">
            <a:extLst>
              <a:ext uri="{FF2B5EF4-FFF2-40B4-BE49-F238E27FC236}">
                <a16:creationId xmlns:a16="http://schemas.microsoft.com/office/drawing/2014/main" id="{40B9C889-53EF-F441-85CE-5DDDB879973A}"/>
              </a:ext>
            </a:extLst>
          </p:cNvPr>
          <p:cNvSpPr txBox="1">
            <a:spLocks/>
          </p:cNvSpPr>
          <p:nvPr/>
        </p:nvSpPr>
        <p:spPr>
          <a:xfrm>
            <a:off x="852714" y="2019319"/>
            <a:ext cx="10573563" cy="59522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u="none" kern="1200">
                <a:solidFill>
                  <a:schemeClr val="bg1">
                    <a:lumMod val="95000"/>
                    <a:alpha val="50000"/>
                  </a:schemeClr>
                </a:solidFill>
                <a:latin typeface="Source Sans Pro" panose="020B0503030403020204" pitchFamily="34" charset="0"/>
                <a:ea typeface="+mj-ea"/>
                <a:cs typeface="+mj-cs"/>
              </a:defRPr>
            </a:lvl1pPr>
          </a:lstStyle>
          <a:p>
            <a:r>
              <a:rPr lang="en-US" altLang="zh-CN" dirty="0">
                <a:solidFill>
                  <a:schemeClr val="bg1">
                    <a:alpha val="50000"/>
                  </a:schemeClr>
                </a:solidFill>
              </a:rPr>
              <a:t>Plugin</a:t>
            </a:r>
            <a:r>
              <a:rPr lang="zh-CN" altLang="en-US" dirty="0">
                <a:solidFill>
                  <a:schemeClr val="bg1">
                    <a:alpha val="50000"/>
                  </a:schemeClr>
                </a:solidFill>
              </a:rPr>
              <a:t> </a:t>
            </a:r>
            <a:r>
              <a:rPr lang="en-US" altLang="zh-CN" dirty="0" err="1">
                <a:solidFill>
                  <a:schemeClr val="bg1">
                    <a:alpha val="50000"/>
                  </a:schemeClr>
                </a:solidFill>
              </a:rPr>
              <a:t>Cmd</a:t>
            </a:r>
            <a:r>
              <a:rPr lang="zh-CN" altLang="en-US" dirty="0">
                <a:solidFill>
                  <a:schemeClr val="bg1">
                    <a:alpha val="50000"/>
                  </a:schemeClr>
                </a:solidFill>
              </a:rPr>
              <a:t> </a:t>
            </a:r>
            <a:r>
              <a:rPr lang="en-US" altLang="zh-CN" dirty="0" err="1">
                <a:solidFill>
                  <a:schemeClr val="bg1">
                    <a:alpha val="50000"/>
                  </a:schemeClr>
                </a:solidFill>
              </a:rPr>
              <a:t>SubCmd</a:t>
            </a:r>
            <a:r>
              <a:rPr lang="zh-CN" altLang="en-US" dirty="0">
                <a:solidFill>
                  <a:schemeClr val="bg1">
                    <a:alpha val="50000"/>
                  </a:schemeClr>
                </a:solidFill>
              </a:rPr>
              <a:t> </a:t>
            </a:r>
            <a:r>
              <a:rPr lang="en-US" altLang="zh-CN" dirty="0">
                <a:solidFill>
                  <a:schemeClr val="bg1">
                    <a:alpha val="50000"/>
                  </a:schemeClr>
                </a:solidFill>
              </a:rPr>
              <a:t>-Flag</a:t>
            </a:r>
            <a:r>
              <a:rPr lang="zh-CN" altLang="en-US" dirty="0">
                <a:solidFill>
                  <a:schemeClr val="bg1">
                    <a:alpha val="50000"/>
                  </a:schemeClr>
                </a:solidFill>
              </a:rPr>
              <a:t> </a:t>
            </a:r>
            <a:r>
              <a:rPr lang="en-US" altLang="zh-CN" dirty="0">
                <a:solidFill>
                  <a:schemeClr val="bg1">
                    <a:alpha val="50000"/>
                  </a:schemeClr>
                </a:solidFill>
              </a:rPr>
              <a:t>--</a:t>
            </a:r>
            <a:r>
              <a:rPr lang="en-US" altLang="zh-CN" dirty="0" err="1">
                <a:solidFill>
                  <a:schemeClr val="bg1">
                    <a:alpha val="50000"/>
                  </a:schemeClr>
                </a:solidFill>
              </a:rPr>
              <a:t>ArgKey</a:t>
            </a:r>
            <a:r>
              <a:rPr lang="en-US" altLang="zh-CN" dirty="0">
                <a:solidFill>
                  <a:schemeClr val="bg1">
                    <a:alpha val="50000"/>
                  </a:schemeClr>
                </a:solidFill>
              </a:rPr>
              <a:t>=</a:t>
            </a:r>
            <a:r>
              <a:rPr lang="en-US" altLang="zh-CN" dirty="0" err="1">
                <a:solidFill>
                  <a:schemeClr val="bg1">
                    <a:alpha val="50000"/>
                  </a:schemeClr>
                </a:solidFill>
              </a:rPr>
              <a:t>ArgValue</a:t>
            </a:r>
            <a:endParaRPr lang="en-US" dirty="0"/>
          </a:p>
        </p:txBody>
      </p:sp>
    </p:spTree>
    <p:extLst>
      <p:ext uri="{BB962C8B-B14F-4D97-AF65-F5344CB8AC3E}">
        <p14:creationId xmlns:p14="http://schemas.microsoft.com/office/powerpoint/2010/main" val="139726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400801" y="1549819"/>
            <a:ext cx="5791199" cy="3035060"/>
          </a:xfrm>
          <a:prstGeom prst="rect">
            <a:avLst/>
          </a:prstGeom>
          <a:solidFill>
            <a:schemeClr val="tx2">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solidFill>
                  <a:schemeClr val="bg1">
                    <a:alpha val="50000"/>
                  </a:schemeClr>
                </a:solidFill>
              </a:rPr>
              <a:t>USAGE</a:t>
            </a:r>
            <a:r>
              <a:rPr lang="zh-CN" altLang="en-US" dirty="0">
                <a:solidFill>
                  <a:schemeClr val="bg1">
                    <a:alpha val="50000"/>
                  </a:schemeClr>
                </a:solidFill>
              </a:rPr>
              <a:t> </a:t>
            </a:r>
            <a:r>
              <a:rPr lang="en-US" altLang="zh-CN" dirty="0">
                <a:solidFill>
                  <a:schemeClr val="bg1">
                    <a:alpha val="50000"/>
                  </a:schemeClr>
                </a:solidFill>
              </a:rPr>
              <a:t>&amp;</a:t>
            </a:r>
            <a:r>
              <a:rPr lang="zh-CN" altLang="en-US" dirty="0">
                <a:solidFill>
                  <a:schemeClr val="bg1">
                    <a:alpha val="50000"/>
                  </a:schemeClr>
                </a:solidFill>
              </a:rPr>
              <a:t> </a:t>
            </a:r>
            <a:r>
              <a:rPr lang="en-US" altLang="zh-CN" dirty="0">
                <a:solidFill>
                  <a:schemeClr val="bg1">
                    <a:alpha val="50000"/>
                  </a:schemeClr>
                </a:solidFill>
              </a:rPr>
              <a:t>EXAMPLES</a:t>
            </a:r>
            <a:endParaRPr lang="en-US" dirty="0">
              <a:solidFill>
                <a:schemeClr val="bg1">
                  <a:alpha val="50000"/>
                </a:schemeClr>
              </a:solidFill>
            </a:endParaRPr>
          </a:p>
        </p:txBody>
      </p:sp>
      <p:pic>
        <p:nvPicPr>
          <p:cNvPr id="6" name="图片 5">
            <a:extLst>
              <a:ext uri="{FF2B5EF4-FFF2-40B4-BE49-F238E27FC236}">
                <a16:creationId xmlns:a16="http://schemas.microsoft.com/office/drawing/2014/main" id="{0ADD1168-26BE-7548-93FD-8BE4D40639AA}"/>
              </a:ext>
            </a:extLst>
          </p:cNvPr>
          <p:cNvPicPr>
            <a:picLocks noChangeAspect="1"/>
          </p:cNvPicPr>
          <p:nvPr/>
        </p:nvPicPr>
        <p:blipFill rotWithShape="1">
          <a:blip r:embed="rId2"/>
          <a:srcRect r="16103"/>
          <a:stretch/>
        </p:blipFill>
        <p:spPr>
          <a:xfrm>
            <a:off x="6400800" y="0"/>
            <a:ext cx="5791199" cy="6858000"/>
          </a:xfrm>
          <a:prstGeom prst="rect">
            <a:avLst/>
          </a:prstGeom>
        </p:spPr>
      </p:pic>
      <p:sp>
        <p:nvSpPr>
          <p:cNvPr id="5" name="Rectangle 4"/>
          <p:cNvSpPr/>
          <p:nvPr/>
        </p:nvSpPr>
        <p:spPr>
          <a:xfrm>
            <a:off x="852714" y="1460982"/>
            <a:ext cx="5084448" cy="4708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bg1">
                    <a:lumMod val="95000"/>
                  </a:schemeClr>
                </a:solidFill>
                <a:latin typeface="Source Sans Pro" pitchFamily="34" charset="0"/>
              </a:rPr>
              <a:t>SHOW</a:t>
            </a:r>
            <a:r>
              <a:rPr lang="zh-CN" altLang="en-US" sz="2800" dirty="0">
                <a:solidFill>
                  <a:schemeClr val="bg1">
                    <a:lumMod val="95000"/>
                  </a:schemeClr>
                </a:solidFill>
                <a:latin typeface="Source Sans Pro" pitchFamily="34" charset="0"/>
              </a:rPr>
              <a:t> 插件</a:t>
            </a:r>
            <a:endParaRPr lang="en-US" sz="2800" dirty="0">
              <a:solidFill>
                <a:schemeClr val="bg1">
                  <a:lumMod val="95000"/>
                </a:schemeClr>
              </a:solidFill>
              <a:latin typeface="Source Sans Pro" pitchFamily="34" charset="0"/>
            </a:endParaRPr>
          </a:p>
        </p:txBody>
      </p:sp>
      <p:sp>
        <p:nvSpPr>
          <p:cNvPr id="11" name="Rectangle 56">
            <a:extLst>
              <a:ext uri="{FF2B5EF4-FFF2-40B4-BE49-F238E27FC236}">
                <a16:creationId xmlns:a16="http://schemas.microsoft.com/office/drawing/2014/main" id="{356A0C8E-F937-2644-A1ED-FFC918085A34}"/>
              </a:ext>
            </a:extLst>
          </p:cNvPr>
          <p:cNvSpPr/>
          <p:nvPr/>
        </p:nvSpPr>
        <p:spPr>
          <a:xfrm>
            <a:off x="789739" y="2036686"/>
            <a:ext cx="2411717" cy="523220"/>
          </a:xfrm>
          <a:prstGeom prst="rect">
            <a:avLst/>
          </a:prstGeom>
        </p:spPr>
        <p:txBody>
          <a:bodyPr wrap="square">
            <a:spAutoFit/>
          </a:bodyPr>
          <a:lstStyle/>
          <a:p>
            <a:pPr algn="r"/>
            <a:r>
              <a:rPr lang="en-US" sz="1400" dirty="0" err="1">
                <a:solidFill>
                  <a:schemeClr val="bg1">
                    <a:lumMod val="95000"/>
                  </a:schemeClr>
                </a:solidFill>
              </a:rPr>
              <a:t>使用</a:t>
            </a:r>
            <a:r>
              <a:rPr lang="zh-CN" altLang="en-US" sz="1400" dirty="0">
                <a:solidFill>
                  <a:schemeClr val="bg1">
                    <a:lumMod val="95000"/>
                  </a:schemeClr>
                </a:solidFill>
              </a:rPr>
              <a:t> </a:t>
            </a:r>
            <a:r>
              <a:rPr lang="en-US" sz="1400" dirty="0">
                <a:solidFill>
                  <a:schemeClr val="bg1">
                    <a:lumMod val="95000"/>
                  </a:schemeClr>
                </a:solidFill>
              </a:rPr>
              <a:t>HELP</a:t>
            </a:r>
            <a:r>
              <a:rPr lang="zh-CN" altLang="en-US" sz="1400" dirty="0">
                <a:solidFill>
                  <a:schemeClr val="bg1">
                    <a:lumMod val="95000"/>
                  </a:schemeClr>
                </a:solidFill>
              </a:rPr>
              <a:t> 命令查看帮助信息</a:t>
            </a:r>
            <a:endParaRPr lang="en-US" altLang="zh-CN" sz="1400" dirty="0">
              <a:solidFill>
                <a:schemeClr val="bg1">
                  <a:lumMod val="95000"/>
                </a:schemeClr>
              </a:solidFill>
            </a:endParaRPr>
          </a:p>
          <a:p>
            <a:pPr algn="r"/>
            <a:r>
              <a:rPr lang="zh-CN" altLang="en-US" sz="1400" dirty="0">
                <a:solidFill>
                  <a:schemeClr val="bg1">
                    <a:lumMod val="95000"/>
                  </a:schemeClr>
                </a:solidFill>
              </a:rPr>
              <a:t>并加载补全提示</a:t>
            </a:r>
            <a:endParaRPr lang="en-US" sz="1400" dirty="0">
              <a:solidFill>
                <a:schemeClr val="bg1">
                  <a:lumMod val="95000"/>
                </a:schemeClr>
              </a:solidFill>
            </a:endParaRPr>
          </a:p>
        </p:txBody>
      </p:sp>
      <p:cxnSp>
        <p:nvCxnSpPr>
          <p:cNvPr id="12" name="Straight Connector 43">
            <a:extLst>
              <a:ext uri="{FF2B5EF4-FFF2-40B4-BE49-F238E27FC236}">
                <a16:creationId xmlns:a16="http://schemas.microsoft.com/office/drawing/2014/main" id="{140D9985-D413-EC43-96C0-A6F69558C644}"/>
              </a:ext>
            </a:extLst>
          </p:cNvPr>
          <p:cNvCxnSpPr>
            <a:cxnSpLocks/>
          </p:cNvCxnSpPr>
          <p:nvPr/>
        </p:nvCxnSpPr>
        <p:spPr>
          <a:xfrm>
            <a:off x="3321957" y="2192471"/>
            <a:ext cx="1504338" cy="0"/>
          </a:xfrm>
          <a:prstGeom prst="line">
            <a:avLst/>
          </a:prstGeom>
          <a:ln>
            <a:solidFill>
              <a:schemeClr val="bg1">
                <a:lumMod val="95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49">
            <a:extLst>
              <a:ext uri="{FF2B5EF4-FFF2-40B4-BE49-F238E27FC236}">
                <a16:creationId xmlns:a16="http://schemas.microsoft.com/office/drawing/2014/main" id="{832A5A66-E2AA-4848-8A39-EBDC625ADCF6}"/>
              </a:ext>
            </a:extLst>
          </p:cNvPr>
          <p:cNvCxnSpPr>
            <a:cxnSpLocks/>
          </p:cNvCxnSpPr>
          <p:nvPr/>
        </p:nvCxnSpPr>
        <p:spPr>
          <a:xfrm flipH="1">
            <a:off x="4826296" y="357809"/>
            <a:ext cx="1574504" cy="1834663"/>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43">
            <a:extLst>
              <a:ext uri="{FF2B5EF4-FFF2-40B4-BE49-F238E27FC236}">
                <a16:creationId xmlns:a16="http://schemas.microsoft.com/office/drawing/2014/main" id="{BFC716DD-7EEF-9441-B718-0E6242BE16F5}"/>
              </a:ext>
            </a:extLst>
          </p:cNvPr>
          <p:cNvCxnSpPr>
            <a:cxnSpLocks/>
          </p:cNvCxnSpPr>
          <p:nvPr/>
        </p:nvCxnSpPr>
        <p:spPr>
          <a:xfrm>
            <a:off x="3372292" y="2973294"/>
            <a:ext cx="1504338" cy="0"/>
          </a:xfrm>
          <a:prstGeom prst="line">
            <a:avLst/>
          </a:prstGeom>
          <a:ln>
            <a:solidFill>
              <a:schemeClr val="bg1">
                <a:lumMod val="95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49">
            <a:extLst>
              <a:ext uri="{FF2B5EF4-FFF2-40B4-BE49-F238E27FC236}">
                <a16:creationId xmlns:a16="http://schemas.microsoft.com/office/drawing/2014/main" id="{81C27952-366A-5648-ABCE-3E4A001DE476}"/>
              </a:ext>
            </a:extLst>
          </p:cNvPr>
          <p:cNvCxnSpPr>
            <a:cxnSpLocks/>
          </p:cNvCxnSpPr>
          <p:nvPr/>
        </p:nvCxnSpPr>
        <p:spPr>
          <a:xfrm flipH="1">
            <a:off x="4876631" y="1362431"/>
            <a:ext cx="1524168" cy="1610864"/>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2" name="Rectangle 56">
            <a:extLst>
              <a:ext uri="{FF2B5EF4-FFF2-40B4-BE49-F238E27FC236}">
                <a16:creationId xmlns:a16="http://schemas.microsoft.com/office/drawing/2014/main" id="{F5C3ED39-4A5B-AB42-A30B-9B76582074A0}"/>
              </a:ext>
            </a:extLst>
          </p:cNvPr>
          <p:cNvSpPr/>
          <p:nvPr/>
        </p:nvSpPr>
        <p:spPr>
          <a:xfrm>
            <a:off x="675861" y="2711684"/>
            <a:ext cx="2525595" cy="523220"/>
          </a:xfrm>
          <a:prstGeom prst="rect">
            <a:avLst/>
          </a:prstGeom>
        </p:spPr>
        <p:txBody>
          <a:bodyPr wrap="square">
            <a:spAutoFit/>
          </a:bodyPr>
          <a:lstStyle/>
          <a:p>
            <a:pPr algn="r"/>
            <a:r>
              <a:rPr lang="zh-CN" altLang="en-US" sz="1400" dirty="0">
                <a:solidFill>
                  <a:schemeClr val="bg1">
                    <a:lumMod val="95000"/>
                  </a:schemeClr>
                </a:solidFill>
              </a:rPr>
              <a:t>查看 网卡信息 和 负载信息 </a:t>
            </a:r>
            <a:endParaRPr lang="en-US" altLang="zh-CN" sz="1400" dirty="0">
              <a:solidFill>
                <a:schemeClr val="bg1">
                  <a:lumMod val="95000"/>
                </a:schemeClr>
              </a:solidFill>
            </a:endParaRPr>
          </a:p>
          <a:p>
            <a:pPr algn="r"/>
            <a:r>
              <a:rPr lang="zh-CN" altLang="en-US" sz="1400" dirty="0">
                <a:solidFill>
                  <a:schemeClr val="bg1">
                    <a:lumMod val="95000"/>
                  </a:schemeClr>
                </a:solidFill>
              </a:rPr>
              <a:t>此处返回的是文本格式的结果</a:t>
            </a:r>
            <a:endParaRPr lang="en-US" sz="1400" dirty="0">
              <a:solidFill>
                <a:schemeClr val="bg1">
                  <a:lumMod val="95000"/>
                </a:schemeClr>
              </a:solidFill>
            </a:endParaRPr>
          </a:p>
        </p:txBody>
      </p:sp>
      <p:cxnSp>
        <p:nvCxnSpPr>
          <p:cNvPr id="23" name="Straight Connector 49">
            <a:extLst>
              <a:ext uri="{FF2B5EF4-FFF2-40B4-BE49-F238E27FC236}">
                <a16:creationId xmlns:a16="http://schemas.microsoft.com/office/drawing/2014/main" id="{91B76407-34C4-F84F-AD9D-853AC03CB45E}"/>
              </a:ext>
            </a:extLst>
          </p:cNvPr>
          <p:cNvCxnSpPr>
            <a:cxnSpLocks/>
          </p:cNvCxnSpPr>
          <p:nvPr/>
        </p:nvCxnSpPr>
        <p:spPr>
          <a:xfrm flipH="1" flipV="1">
            <a:off x="4876631" y="2973294"/>
            <a:ext cx="1524168" cy="76561"/>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43">
            <a:extLst>
              <a:ext uri="{FF2B5EF4-FFF2-40B4-BE49-F238E27FC236}">
                <a16:creationId xmlns:a16="http://schemas.microsoft.com/office/drawing/2014/main" id="{EB1932D9-AAF4-9E47-B02F-7552AF52454A}"/>
              </a:ext>
            </a:extLst>
          </p:cNvPr>
          <p:cNvCxnSpPr>
            <a:cxnSpLocks/>
          </p:cNvCxnSpPr>
          <p:nvPr/>
        </p:nvCxnSpPr>
        <p:spPr>
          <a:xfrm>
            <a:off x="3372292" y="3991734"/>
            <a:ext cx="1504338" cy="0"/>
          </a:xfrm>
          <a:prstGeom prst="line">
            <a:avLst/>
          </a:prstGeom>
          <a:ln>
            <a:solidFill>
              <a:schemeClr val="bg1">
                <a:lumMod val="95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49">
            <a:extLst>
              <a:ext uri="{FF2B5EF4-FFF2-40B4-BE49-F238E27FC236}">
                <a16:creationId xmlns:a16="http://schemas.microsoft.com/office/drawing/2014/main" id="{FDB1C9CC-ACC6-9F48-B071-CAA3CF335CF4}"/>
              </a:ext>
            </a:extLst>
          </p:cNvPr>
          <p:cNvCxnSpPr>
            <a:cxnSpLocks/>
          </p:cNvCxnSpPr>
          <p:nvPr/>
        </p:nvCxnSpPr>
        <p:spPr>
          <a:xfrm flipH="1">
            <a:off x="4876632" y="3801890"/>
            <a:ext cx="1524167" cy="18984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2" name="Rectangle 56">
            <a:extLst>
              <a:ext uri="{FF2B5EF4-FFF2-40B4-BE49-F238E27FC236}">
                <a16:creationId xmlns:a16="http://schemas.microsoft.com/office/drawing/2014/main" id="{6AC35C51-C013-DD43-9575-CA4843F668E0}"/>
              </a:ext>
            </a:extLst>
          </p:cNvPr>
          <p:cNvSpPr/>
          <p:nvPr/>
        </p:nvSpPr>
        <p:spPr>
          <a:xfrm>
            <a:off x="732799" y="3714648"/>
            <a:ext cx="2525595" cy="523220"/>
          </a:xfrm>
          <a:prstGeom prst="rect">
            <a:avLst/>
          </a:prstGeom>
        </p:spPr>
        <p:txBody>
          <a:bodyPr wrap="square">
            <a:spAutoFit/>
          </a:bodyPr>
          <a:lstStyle/>
          <a:p>
            <a:pPr algn="r"/>
            <a:r>
              <a:rPr lang="zh-CN" altLang="en-US" sz="1400" dirty="0">
                <a:solidFill>
                  <a:schemeClr val="bg1">
                    <a:lumMod val="95000"/>
                  </a:schemeClr>
                </a:solidFill>
              </a:rPr>
              <a:t>查看 进程信息</a:t>
            </a:r>
            <a:endParaRPr lang="en-US" altLang="zh-CN" sz="1400" dirty="0">
              <a:solidFill>
                <a:schemeClr val="bg1">
                  <a:lumMod val="95000"/>
                </a:schemeClr>
              </a:solidFill>
            </a:endParaRPr>
          </a:p>
          <a:p>
            <a:pPr algn="r"/>
            <a:r>
              <a:rPr lang="zh-CN" altLang="en-US" sz="1400" dirty="0">
                <a:solidFill>
                  <a:schemeClr val="bg1">
                    <a:lumMod val="95000"/>
                  </a:schemeClr>
                </a:solidFill>
              </a:rPr>
              <a:t>此处返回的是表格的结果</a:t>
            </a:r>
            <a:endParaRPr lang="en-US" sz="1400" dirty="0">
              <a:solidFill>
                <a:schemeClr val="bg1">
                  <a:lumMod val="95000"/>
                </a:schemeClr>
              </a:solidFill>
            </a:endParaRPr>
          </a:p>
        </p:txBody>
      </p:sp>
      <p:cxnSp>
        <p:nvCxnSpPr>
          <p:cNvPr id="33" name="Straight Connector 43">
            <a:extLst>
              <a:ext uri="{FF2B5EF4-FFF2-40B4-BE49-F238E27FC236}">
                <a16:creationId xmlns:a16="http://schemas.microsoft.com/office/drawing/2014/main" id="{EF0E1404-88F7-9F45-AABD-F31BE6C89A3A}"/>
              </a:ext>
            </a:extLst>
          </p:cNvPr>
          <p:cNvCxnSpPr>
            <a:cxnSpLocks/>
          </p:cNvCxnSpPr>
          <p:nvPr/>
        </p:nvCxnSpPr>
        <p:spPr>
          <a:xfrm>
            <a:off x="3372292" y="4849117"/>
            <a:ext cx="1504338" cy="0"/>
          </a:xfrm>
          <a:prstGeom prst="line">
            <a:avLst/>
          </a:prstGeom>
          <a:ln>
            <a:solidFill>
              <a:schemeClr val="bg1">
                <a:lumMod val="95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49">
            <a:extLst>
              <a:ext uri="{FF2B5EF4-FFF2-40B4-BE49-F238E27FC236}">
                <a16:creationId xmlns:a16="http://schemas.microsoft.com/office/drawing/2014/main" id="{C83B96B8-0B84-A746-92E6-C6263A890197}"/>
              </a:ext>
            </a:extLst>
          </p:cNvPr>
          <p:cNvCxnSpPr>
            <a:cxnSpLocks/>
          </p:cNvCxnSpPr>
          <p:nvPr/>
        </p:nvCxnSpPr>
        <p:spPr>
          <a:xfrm flipH="1" flipV="1">
            <a:off x="4876633" y="4849118"/>
            <a:ext cx="1524166" cy="5479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7" name="Rectangle 56">
            <a:extLst>
              <a:ext uri="{FF2B5EF4-FFF2-40B4-BE49-F238E27FC236}">
                <a16:creationId xmlns:a16="http://schemas.microsoft.com/office/drawing/2014/main" id="{F0BD96D6-220F-E34F-A768-095CAB295BBB}"/>
              </a:ext>
            </a:extLst>
          </p:cNvPr>
          <p:cNvSpPr/>
          <p:nvPr/>
        </p:nvSpPr>
        <p:spPr>
          <a:xfrm>
            <a:off x="732799" y="4514873"/>
            <a:ext cx="2525595" cy="738664"/>
          </a:xfrm>
          <a:prstGeom prst="rect">
            <a:avLst/>
          </a:prstGeom>
        </p:spPr>
        <p:txBody>
          <a:bodyPr wrap="square">
            <a:spAutoFit/>
          </a:bodyPr>
          <a:lstStyle/>
          <a:p>
            <a:pPr algn="r"/>
            <a:r>
              <a:rPr lang="zh-CN" altLang="en-US" sz="1400" dirty="0">
                <a:solidFill>
                  <a:schemeClr val="bg1">
                    <a:lumMod val="95000"/>
                  </a:schemeClr>
                </a:solidFill>
              </a:rPr>
              <a:t>添加一个</a:t>
            </a:r>
            <a:r>
              <a:rPr lang="en-US" altLang="zh-CN" sz="1400" dirty="0">
                <a:solidFill>
                  <a:schemeClr val="bg1">
                    <a:lumMod val="95000"/>
                  </a:schemeClr>
                </a:solidFill>
              </a:rPr>
              <a:t>limit</a:t>
            </a:r>
            <a:r>
              <a:rPr lang="zh-CN" altLang="en-US" sz="1400" dirty="0">
                <a:solidFill>
                  <a:schemeClr val="bg1">
                    <a:lumMod val="95000"/>
                  </a:schemeClr>
                </a:solidFill>
              </a:rPr>
              <a:t>参数</a:t>
            </a:r>
            <a:r>
              <a:rPr lang="en-US" altLang="zh-CN" sz="1400" dirty="0">
                <a:solidFill>
                  <a:schemeClr val="bg1">
                    <a:lumMod val="95000"/>
                  </a:schemeClr>
                </a:solidFill>
              </a:rPr>
              <a:t>,</a:t>
            </a:r>
            <a:r>
              <a:rPr lang="zh-CN" altLang="en-US" sz="1400" dirty="0">
                <a:solidFill>
                  <a:schemeClr val="bg1">
                    <a:lumMod val="95000"/>
                  </a:schemeClr>
                </a:solidFill>
              </a:rPr>
              <a:t> </a:t>
            </a:r>
            <a:endParaRPr lang="en-US" altLang="zh-CN" sz="1400" dirty="0">
              <a:solidFill>
                <a:schemeClr val="bg1">
                  <a:lumMod val="95000"/>
                </a:schemeClr>
              </a:solidFill>
            </a:endParaRPr>
          </a:p>
          <a:p>
            <a:pPr algn="r"/>
            <a:r>
              <a:rPr lang="zh-CN" altLang="en-US" sz="1400" dirty="0">
                <a:solidFill>
                  <a:schemeClr val="bg1">
                    <a:lumMod val="95000"/>
                  </a:schemeClr>
                </a:solidFill>
              </a:rPr>
              <a:t>用以限定返回的行数</a:t>
            </a:r>
            <a:endParaRPr lang="en-US" altLang="zh-CN" sz="1400" dirty="0">
              <a:solidFill>
                <a:schemeClr val="bg1">
                  <a:lumMod val="95000"/>
                </a:schemeClr>
              </a:solidFill>
            </a:endParaRPr>
          </a:p>
          <a:p>
            <a:pPr algn="r"/>
            <a:r>
              <a:rPr lang="zh-CN" altLang="en-US" sz="1400" dirty="0">
                <a:solidFill>
                  <a:schemeClr val="bg1">
                    <a:lumMod val="95000"/>
                  </a:schemeClr>
                </a:solidFill>
              </a:rPr>
              <a:t>此处的</a:t>
            </a:r>
            <a:r>
              <a:rPr lang="en-US" altLang="zh-CN" sz="1400" dirty="0" err="1">
                <a:solidFill>
                  <a:schemeClr val="bg1">
                    <a:lumMod val="95000"/>
                  </a:schemeClr>
                </a:solidFill>
              </a:rPr>
              <a:t>ArgValue</a:t>
            </a:r>
            <a:r>
              <a:rPr lang="zh-CN" altLang="en-US" sz="1400" dirty="0">
                <a:solidFill>
                  <a:schemeClr val="bg1">
                    <a:lumMod val="95000"/>
                  </a:schemeClr>
                </a:solidFill>
              </a:rPr>
              <a:t>不做补全提示</a:t>
            </a:r>
            <a:endParaRPr lang="en-US" sz="1400" dirty="0">
              <a:solidFill>
                <a:schemeClr val="bg1">
                  <a:lumMod val="95000"/>
                </a:schemeClr>
              </a:solidFill>
            </a:endParaRPr>
          </a:p>
        </p:txBody>
      </p:sp>
      <p:cxnSp>
        <p:nvCxnSpPr>
          <p:cNvPr id="38" name="Straight Connector 43">
            <a:extLst>
              <a:ext uri="{FF2B5EF4-FFF2-40B4-BE49-F238E27FC236}">
                <a16:creationId xmlns:a16="http://schemas.microsoft.com/office/drawing/2014/main" id="{07AC8EB9-B1B7-5849-BD86-6A62B880EF58}"/>
              </a:ext>
            </a:extLst>
          </p:cNvPr>
          <p:cNvCxnSpPr>
            <a:cxnSpLocks/>
          </p:cNvCxnSpPr>
          <p:nvPr/>
        </p:nvCxnSpPr>
        <p:spPr>
          <a:xfrm>
            <a:off x="3347124" y="5840083"/>
            <a:ext cx="1504338" cy="0"/>
          </a:xfrm>
          <a:prstGeom prst="line">
            <a:avLst/>
          </a:prstGeom>
          <a:ln>
            <a:solidFill>
              <a:schemeClr val="bg1">
                <a:lumMod val="95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49">
            <a:extLst>
              <a:ext uri="{FF2B5EF4-FFF2-40B4-BE49-F238E27FC236}">
                <a16:creationId xmlns:a16="http://schemas.microsoft.com/office/drawing/2014/main" id="{4D58CD7F-11CE-D643-92BE-0C70E808B6A9}"/>
              </a:ext>
            </a:extLst>
          </p:cNvPr>
          <p:cNvCxnSpPr>
            <a:cxnSpLocks/>
          </p:cNvCxnSpPr>
          <p:nvPr/>
        </p:nvCxnSpPr>
        <p:spPr>
          <a:xfrm flipH="1" flipV="1">
            <a:off x="4851465" y="5840084"/>
            <a:ext cx="1549334" cy="660107"/>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2" name="Rectangle 56">
            <a:extLst>
              <a:ext uri="{FF2B5EF4-FFF2-40B4-BE49-F238E27FC236}">
                <a16:creationId xmlns:a16="http://schemas.microsoft.com/office/drawing/2014/main" id="{CD9EB3FC-22A3-F946-9CF6-953372FF6A43}"/>
              </a:ext>
            </a:extLst>
          </p:cNvPr>
          <p:cNvSpPr/>
          <p:nvPr/>
        </p:nvSpPr>
        <p:spPr>
          <a:xfrm>
            <a:off x="732798" y="5431473"/>
            <a:ext cx="2525595" cy="954107"/>
          </a:xfrm>
          <a:prstGeom prst="rect">
            <a:avLst/>
          </a:prstGeom>
        </p:spPr>
        <p:txBody>
          <a:bodyPr wrap="square">
            <a:spAutoFit/>
          </a:bodyPr>
          <a:lstStyle/>
          <a:p>
            <a:pPr algn="r"/>
            <a:r>
              <a:rPr lang="zh-CN" altLang="en-US" sz="1400" dirty="0">
                <a:solidFill>
                  <a:schemeClr val="bg1">
                    <a:lumMod val="95000"/>
                  </a:schemeClr>
                </a:solidFill>
              </a:rPr>
              <a:t>添加</a:t>
            </a:r>
            <a:r>
              <a:rPr lang="en-US" altLang="zh-CN" sz="1400" dirty="0" err="1">
                <a:solidFill>
                  <a:schemeClr val="bg1">
                    <a:lumMod val="95000"/>
                  </a:schemeClr>
                </a:solidFill>
              </a:rPr>
              <a:t>sortby</a:t>
            </a:r>
            <a:r>
              <a:rPr lang="zh-CN" altLang="en-US" sz="1400" dirty="0">
                <a:solidFill>
                  <a:schemeClr val="bg1">
                    <a:lumMod val="95000"/>
                  </a:schemeClr>
                </a:solidFill>
              </a:rPr>
              <a:t>参数</a:t>
            </a:r>
            <a:r>
              <a:rPr lang="en-US" altLang="zh-CN" sz="1400" dirty="0">
                <a:solidFill>
                  <a:schemeClr val="bg1">
                    <a:lumMod val="95000"/>
                  </a:schemeClr>
                </a:solidFill>
              </a:rPr>
              <a:t>,</a:t>
            </a:r>
            <a:r>
              <a:rPr lang="zh-CN" altLang="en-US" sz="1400" dirty="0">
                <a:solidFill>
                  <a:schemeClr val="bg1">
                    <a:lumMod val="95000"/>
                  </a:schemeClr>
                </a:solidFill>
              </a:rPr>
              <a:t> </a:t>
            </a:r>
            <a:endParaRPr lang="en-US" altLang="zh-CN" sz="1400" dirty="0">
              <a:solidFill>
                <a:schemeClr val="bg1">
                  <a:lumMod val="95000"/>
                </a:schemeClr>
              </a:solidFill>
            </a:endParaRPr>
          </a:p>
          <a:p>
            <a:pPr algn="r"/>
            <a:r>
              <a:rPr lang="zh-CN" altLang="en-US" sz="1400" dirty="0">
                <a:solidFill>
                  <a:schemeClr val="bg1">
                    <a:lumMod val="95000"/>
                  </a:schemeClr>
                </a:solidFill>
              </a:rPr>
              <a:t>用以指定返回结果的排序依据</a:t>
            </a:r>
            <a:endParaRPr lang="en-US" altLang="zh-CN" sz="1400" dirty="0">
              <a:solidFill>
                <a:schemeClr val="bg1">
                  <a:lumMod val="95000"/>
                </a:schemeClr>
              </a:solidFill>
            </a:endParaRPr>
          </a:p>
          <a:p>
            <a:pPr algn="r"/>
            <a:r>
              <a:rPr lang="zh-CN" altLang="en-US" sz="1400" dirty="0">
                <a:solidFill>
                  <a:schemeClr val="bg1">
                    <a:lumMod val="95000"/>
                  </a:schemeClr>
                </a:solidFill>
              </a:rPr>
              <a:t>此处</a:t>
            </a:r>
            <a:r>
              <a:rPr lang="en-US" altLang="zh-CN" sz="1400" dirty="0" err="1">
                <a:solidFill>
                  <a:schemeClr val="bg1">
                    <a:lumMod val="95000"/>
                  </a:schemeClr>
                </a:solidFill>
              </a:rPr>
              <a:t>ArgValue</a:t>
            </a:r>
            <a:r>
              <a:rPr lang="zh-CN" altLang="en-US" sz="1400" dirty="0">
                <a:solidFill>
                  <a:schemeClr val="bg1">
                    <a:lumMod val="95000"/>
                  </a:schemeClr>
                </a:solidFill>
              </a:rPr>
              <a:t>只有特定的选项</a:t>
            </a:r>
            <a:endParaRPr lang="en-US" altLang="zh-CN" sz="1400" dirty="0">
              <a:solidFill>
                <a:schemeClr val="bg1">
                  <a:lumMod val="95000"/>
                </a:schemeClr>
              </a:solidFill>
            </a:endParaRPr>
          </a:p>
          <a:p>
            <a:pPr algn="r"/>
            <a:r>
              <a:rPr lang="zh-CN" altLang="en-US" sz="1400" dirty="0">
                <a:solidFill>
                  <a:schemeClr val="bg1">
                    <a:lumMod val="95000"/>
                  </a:schemeClr>
                </a:solidFill>
              </a:rPr>
              <a:t>所以有补全提示</a:t>
            </a:r>
            <a:endParaRPr lang="en-US" sz="1400" dirty="0">
              <a:solidFill>
                <a:schemeClr val="bg1">
                  <a:lumMod val="95000"/>
                </a:schemeClr>
              </a:solidFill>
            </a:endParaRPr>
          </a:p>
        </p:txBody>
      </p:sp>
    </p:spTree>
    <p:extLst>
      <p:ext uri="{BB962C8B-B14F-4D97-AF65-F5344CB8AC3E}">
        <p14:creationId xmlns:p14="http://schemas.microsoft.com/office/powerpoint/2010/main" val="792383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right)">
                                      <p:cBhvr>
                                        <p:cTn id="11" dur="500"/>
                                        <p:tgtEl>
                                          <p:spTgt spid="13"/>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right)">
                                      <p:cBhvr>
                                        <p:cTn id="15" dur="500"/>
                                        <p:tgtEl>
                                          <p:spTgt spid="12"/>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right)">
                                      <p:cBhvr>
                                        <p:cTn id="19" dur="500"/>
                                        <p:tgtEl>
                                          <p:spTgt spid="17"/>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right)">
                                      <p:cBhvr>
                                        <p:cTn id="23" dur="500"/>
                                        <p:tgtEl>
                                          <p:spTgt spid="1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par>
                          <p:cTn id="28" fill="hold">
                            <p:stCondLst>
                              <p:cond delay="3000"/>
                            </p:stCondLst>
                            <p:childTnLst>
                              <p:par>
                                <p:cTn id="29" presetID="22" presetClass="entr" presetSubtype="2" fill="hold"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right)">
                                      <p:cBhvr>
                                        <p:cTn id="31" dur="500"/>
                                        <p:tgtEl>
                                          <p:spTgt spid="23"/>
                                        </p:tgtEl>
                                      </p:cBhvr>
                                    </p:animEffect>
                                  </p:childTnLst>
                                </p:cTn>
                              </p:par>
                            </p:childTnLst>
                          </p:cTn>
                        </p:par>
                        <p:par>
                          <p:cTn id="32" fill="hold">
                            <p:stCondLst>
                              <p:cond delay="3500"/>
                            </p:stCondLst>
                            <p:childTnLst>
                              <p:par>
                                <p:cTn id="33" presetID="22" presetClass="entr" presetSubtype="2" fill="hold"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right)">
                                      <p:cBhvr>
                                        <p:cTn id="35" dur="500"/>
                                        <p:tgtEl>
                                          <p:spTgt spid="27"/>
                                        </p:tgtEl>
                                      </p:cBhvr>
                                    </p:animEffect>
                                  </p:childTnLst>
                                </p:cTn>
                              </p:par>
                            </p:childTnLst>
                          </p:cTn>
                        </p:par>
                        <p:par>
                          <p:cTn id="36" fill="hold">
                            <p:stCondLst>
                              <p:cond delay="4000"/>
                            </p:stCondLst>
                            <p:childTnLst>
                              <p:par>
                                <p:cTn id="37" presetID="22" presetClass="entr" presetSubtype="2" fill="hold" nodeType="after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wipe(right)">
                                      <p:cBhvr>
                                        <p:cTn id="39" dur="500"/>
                                        <p:tgtEl>
                                          <p:spTgt spid="26"/>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childTnLst>
                          </p:cTn>
                        </p:par>
                        <p:par>
                          <p:cTn id="44" fill="hold">
                            <p:stCondLst>
                              <p:cond delay="5000"/>
                            </p:stCondLst>
                            <p:childTnLst>
                              <p:par>
                                <p:cTn id="45" presetID="22" presetClass="entr" presetSubtype="2" fill="hold"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wipe(right)">
                                      <p:cBhvr>
                                        <p:cTn id="47" dur="500"/>
                                        <p:tgtEl>
                                          <p:spTgt spid="34"/>
                                        </p:tgtEl>
                                      </p:cBhvr>
                                    </p:animEffect>
                                  </p:childTnLst>
                                </p:cTn>
                              </p:par>
                            </p:childTnLst>
                          </p:cTn>
                        </p:par>
                        <p:par>
                          <p:cTn id="48" fill="hold">
                            <p:stCondLst>
                              <p:cond delay="5500"/>
                            </p:stCondLst>
                            <p:childTnLst>
                              <p:par>
                                <p:cTn id="49" presetID="22" presetClass="entr" presetSubtype="2" fill="hold" nodeType="after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wipe(right)">
                                      <p:cBhvr>
                                        <p:cTn id="51" dur="500"/>
                                        <p:tgtEl>
                                          <p:spTgt spid="33"/>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childTnLst>
                                </p:cTn>
                              </p:par>
                            </p:childTnLst>
                          </p:cTn>
                        </p:par>
                        <p:par>
                          <p:cTn id="56" fill="hold">
                            <p:stCondLst>
                              <p:cond delay="6500"/>
                            </p:stCondLst>
                            <p:childTnLst>
                              <p:par>
                                <p:cTn id="57" presetID="22" presetClass="entr" presetSubtype="2" fill="hold" nodeType="after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wipe(right)">
                                      <p:cBhvr>
                                        <p:cTn id="59" dur="500"/>
                                        <p:tgtEl>
                                          <p:spTgt spid="39"/>
                                        </p:tgtEl>
                                      </p:cBhvr>
                                    </p:animEffect>
                                  </p:childTnLst>
                                </p:cTn>
                              </p:par>
                            </p:childTnLst>
                          </p:cTn>
                        </p:par>
                        <p:par>
                          <p:cTn id="60" fill="hold">
                            <p:stCondLst>
                              <p:cond delay="7000"/>
                            </p:stCondLst>
                            <p:childTnLst>
                              <p:par>
                                <p:cTn id="61" presetID="22" presetClass="entr" presetSubtype="2" fill="hold" nodeType="after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wipe(right)">
                                      <p:cBhvr>
                                        <p:cTn id="63" dur="500"/>
                                        <p:tgtEl>
                                          <p:spTgt spid="38"/>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2" grpId="0"/>
      <p:bldP spid="32" grpId="0"/>
      <p:bldP spid="37" grpId="0"/>
      <p:bldP spid="4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400801" y="1549819"/>
            <a:ext cx="5791199" cy="3035060"/>
          </a:xfrm>
          <a:prstGeom prst="rect">
            <a:avLst/>
          </a:prstGeom>
          <a:solidFill>
            <a:schemeClr val="tx2">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solidFill>
                  <a:schemeClr val="bg1">
                    <a:alpha val="50000"/>
                  </a:schemeClr>
                </a:solidFill>
              </a:rPr>
              <a:t>USAGE</a:t>
            </a:r>
            <a:r>
              <a:rPr lang="zh-CN" altLang="en-US" dirty="0">
                <a:solidFill>
                  <a:schemeClr val="bg1">
                    <a:alpha val="50000"/>
                  </a:schemeClr>
                </a:solidFill>
              </a:rPr>
              <a:t> </a:t>
            </a:r>
            <a:r>
              <a:rPr lang="en-US" altLang="zh-CN" dirty="0">
                <a:solidFill>
                  <a:schemeClr val="bg1">
                    <a:alpha val="50000"/>
                  </a:schemeClr>
                </a:solidFill>
              </a:rPr>
              <a:t>&amp;</a:t>
            </a:r>
            <a:r>
              <a:rPr lang="zh-CN" altLang="en-US" dirty="0">
                <a:solidFill>
                  <a:schemeClr val="bg1">
                    <a:alpha val="50000"/>
                  </a:schemeClr>
                </a:solidFill>
              </a:rPr>
              <a:t> </a:t>
            </a:r>
            <a:r>
              <a:rPr lang="en-US" altLang="zh-CN" dirty="0">
                <a:solidFill>
                  <a:schemeClr val="bg1">
                    <a:alpha val="50000"/>
                  </a:schemeClr>
                </a:solidFill>
              </a:rPr>
              <a:t>EXAMPLES</a:t>
            </a:r>
            <a:endParaRPr lang="en-US" dirty="0">
              <a:solidFill>
                <a:schemeClr val="bg1">
                  <a:alpha val="50000"/>
                </a:schemeClr>
              </a:solidFill>
            </a:endParaRPr>
          </a:p>
        </p:txBody>
      </p:sp>
      <p:pic>
        <p:nvPicPr>
          <p:cNvPr id="6" name="图片 5">
            <a:extLst>
              <a:ext uri="{FF2B5EF4-FFF2-40B4-BE49-F238E27FC236}">
                <a16:creationId xmlns:a16="http://schemas.microsoft.com/office/drawing/2014/main" id="{0ADD1168-26BE-7548-93FD-8BE4D40639AA}"/>
              </a:ext>
            </a:extLst>
          </p:cNvPr>
          <p:cNvPicPr>
            <a:picLocks noChangeAspect="1"/>
          </p:cNvPicPr>
          <p:nvPr/>
        </p:nvPicPr>
        <p:blipFill rotWithShape="1">
          <a:blip r:embed="rId2"/>
          <a:srcRect r="16103"/>
          <a:stretch/>
        </p:blipFill>
        <p:spPr>
          <a:xfrm>
            <a:off x="6400800" y="0"/>
            <a:ext cx="5791199" cy="6858000"/>
          </a:xfrm>
          <a:prstGeom prst="rect">
            <a:avLst/>
          </a:prstGeom>
        </p:spPr>
      </p:pic>
      <p:sp>
        <p:nvSpPr>
          <p:cNvPr id="5" name="Rectangle 4"/>
          <p:cNvSpPr/>
          <p:nvPr/>
        </p:nvSpPr>
        <p:spPr>
          <a:xfrm>
            <a:off x="852714" y="1460982"/>
            <a:ext cx="5084448" cy="4708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bg1">
                    <a:lumMod val="95000"/>
                  </a:schemeClr>
                </a:solidFill>
                <a:latin typeface="Source Sans Pro" pitchFamily="34" charset="0"/>
              </a:rPr>
              <a:t>MYSQL</a:t>
            </a:r>
            <a:r>
              <a:rPr lang="zh-CN" altLang="en-US" sz="2800" dirty="0">
                <a:solidFill>
                  <a:schemeClr val="bg1">
                    <a:lumMod val="95000"/>
                  </a:schemeClr>
                </a:solidFill>
                <a:latin typeface="Source Sans Pro" pitchFamily="34" charset="0"/>
              </a:rPr>
              <a:t> 插件</a:t>
            </a:r>
            <a:endParaRPr lang="en-US" sz="2800" dirty="0">
              <a:solidFill>
                <a:schemeClr val="bg1">
                  <a:lumMod val="95000"/>
                </a:schemeClr>
              </a:solidFill>
              <a:latin typeface="Source Sans Pro" pitchFamily="34" charset="0"/>
            </a:endParaRPr>
          </a:p>
        </p:txBody>
      </p:sp>
      <p:sp>
        <p:nvSpPr>
          <p:cNvPr id="11" name="Rectangle 56">
            <a:extLst>
              <a:ext uri="{FF2B5EF4-FFF2-40B4-BE49-F238E27FC236}">
                <a16:creationId xmlns:a16="http://schemas.microsoft.com/office/drawing/2014/main" id="{356A0C8E-F937-2644-A1ED-FFC918085A34}"/>
              </a:ext>
            </a:extLst>
          </p:cNvPr>
          <p:cNvSpPr/>
          <p:nvPr/>
        </p:nvSpPr>
        <p:spPr>
          <a:xfrm>
            <a:off x="789739" y="2036686"/>
            <a:ext cx="2411717" cy="307777"/>
          </a:xfrm>
          <a:prstGeom prst="rect">
            <a:avLst/>
          </a:prstGeom>
        </p:spPr>
        <p:txBody>
          <a:bodyPr wrap="square">
            <a:spAutoFit/>
          </a:bodyPr>
          <a:lstStyle/>
          <a:p>
            <a:pPr algn="r"/>
            <a:r>
              <a:rPr lang="en-US" sz="1400" dirty="0" err="1">
                <a:solidFill>
                  <a:schemeClr val="bg1">
                    <a:lumMod val="95000"/>
                  </a:schemeClr>
                </a:solidFill>
              </a:rPr>
              <a:t>连接到MySQL</a:t>
            </a:r>
            <a:r>
              <a:rPr lang="zh-CN" altLang="en-US" sz="1400" dirty="0">
                <a:solidFill>
                  <a:schemeClr val="bg1">
                    <a:lumMod val="95000"/>
                  </a:schemeClr>
                </a:solidFill>
              </a:rPr>
              <a:t> </a:t>
            </a:r>
            <a:r>
              <a:rPr lang="en-US" altLang="zh-CN" sz="1400" dirty="0">
                <a:solidFill>
                  <a:schemeClr val="bg1">
                    <a:lumMod val="95000"/>
                  </a:schemeClr>
                </a:solidFill>
              </a:rPr>
              <a:t>Server</a:t>
            </a:r>
            <a:endParaRPr lang="en-US" sz="1400" dirty="0">
              <a:solidFill>
                <a:schemeClr val="bg1">
                  <a:lumMod val="95000"/>
                </a:schemeClr>
              </a:solidFill>
            </a:endParaRPr>
          </a:p>
        </p:txBody>
      </p:sp>
      <p:cxnSp>
        <p:nvCxnSpPr>
          <p:cNvPr id="12" name="Straight Connector 43">
            <a:extLst>
              <a:ext uri="{FF2B5EF4-FFF2-40B4-BE49-F238E27FC236}">
                <a16:creationId xmlns:a16="http://schemas.microsoft.com/office/drawing/2014/main" id="{140D9985-D413-EC43-96C0-A6F69558C644}"/>
              </a:ext>
            </a:extLst>
          </p:cNvPr>
          <p:cNvCxnSpPr>
            <a:cxnSpLocks/>
          </p:cNvCxnSpPr>
          <p:nvPr/>
        </p:nvCxnSpPr>
        <p:spPr>
          <a:xfrm>
            <a:off x="3321957" y="2192471"/>
            <a:ext cx="1504338" cy="0"/>
          </a:xfrm>
          <a:prstGeom prst="line">
            <a:avLst/>
          </a:prstGeom>
          <a:ln>
            <a:solidFill>
              <a:schemeClr val="bg1">
                <a:lumMod val="95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49">
            <a:extLst>
              <a:ext uri="{FF2B5EF4-FFF2-40B4-BE49-F238E27FC236}">
                <a16:creationId xmlns:a16="http://schemas.microsoft.com/office/drawing/2014/main" id="{832A5A66-E2AA-4848-8A39-EBDC625ADCF6}"/>
              </a:ext>
            </a:extLst>
          </p:cNvPr>
          <p:cNvCxnSpPr>
            <a:cxnSpLocks/>
          </p:cNvCxnSpPr>
          <p:nvPr/>
        </p:nvCxnSpPr>
        <p:spPr>
          <a:xfrm flipH="1">
            <a:off x="4826296" y="499295"/>
            <a:ext cx="1549334" cy="1693177"/>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43">
            <a:extLst>
              <a:ext uri="{FF2B5EF4-FFF2-40B4-BE49-F238E27FC236}">
                <a16:creationId xmlns:a16="http://schemas.microsoft.com/office/drawing/2014/main" id="{BFC716DD-7EEF-9441-B718-0E6242BE16F5}"/>
              </a:ext>
            </a:extLst>
          </p:cNvPr>
          <p:cNvCxnSpPr>
            <a:cxnSpLocks/>
          </p:cNvCxnSpPr>
          <p:nvPr/>
        </p:nvCxnSpPr>
        <p:spPr>
          <a:xfrm>
            <a:off x="3372293" y="2877715"/>
            <a:ext cx="1504338" cy="0"/>
          </a:xfrm>
          <a:prstGeom prst="line">
            <a:avLst/>
          </a:prstGeom>
          <a:ln>
            <a:solidFill>
              <a:schemeClr val="bg1">
                <a:lumMod val="95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49">
            <a:extLst>
              <a:ext uri="{FF2B5EF4-FFF2-40B4-BE49-F238E27FC236}">
                <a16:creationId xmlns:a16="http://schemas.microsoft.com/office/drawing/2014/main" id="{81C27952-366A-5648-ABCE-3E4A001DE476}"/>
              </a:ext>
            </a:extLst>
          </p:cNvPr>
          <p:cNvCxnSpPr>
            <a:cxnSpLocks/>
          </p:cNvCxnSpPr>
          <p:nvPr/>
        </p:nvCxnSpPr>
        <p:spPr>
          <a:xfrm flipH="1">
            <a:off x="4876632" y="1642771"/>
            <a:ext cx="1524166" cy="123494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2" name="Rectangle 56">
            <a:extLst>
              <a:ext uri="{FF2B5EF4-FFF2-40B4-BE49-F238E27FC236}">
                <a16:creationId xmlns:a16="http://schemas.microsoft.com/office/drawing/2014/main" id="{F5C3ED39-4A5B-AB42-A30B-9B76582074A0}"/>
              </a:ext>
            </a:extLst>
          </p:cNvPr>
          <p:cNvSpPr/>
          <p:nvPr/>
        </p:nvSpPr>
        <p:spPr>
          <a:xfrm>
            <a:off x="675861" y="2711684"/>
            <a:ext cx="2525595" cy="307777"/>
          </a:xfrm>
          <a:prstGeom prst="rect">
            <a:avLst/>
          </a:prstGeom>
        </p:spPr>
        <p:txBody>
          <a:bodyPr wrap="square">
            <a:spAutoFit/>
          </a:bodyPr>
          <a:lstStyle/>
          <a:p>
            <a:pPr algn="r"/>
            <a:r>
              <a:rPr lang="zh-CN" altLang="en-US" sz="1400" dirty="0">
                <a:solidFill>
                  <a:schemeClr val="bg1">
                    <a:lumMod val="95000"/>
                  </a:schemeClr>
                </a:solidFill>
              </a:rPr>
              <a:t>进行查询</a:t>
            </a:r>
            <a:endParaRPr lang="en-US" sz="1400" dirty="0">
              <a:solidFill>
                <a:schemeClr val="bg1">
                  <a:lumMod val="95000"/>
                </a:schemeClr>
              </a:solidFill>
            </a:endParaRPr>
          </a:p>
        </p:txBody>
      </p:sp>
      <p:cxnSp>
        <p:nvCxnSpPr>
          <p:cNvPr id="26" name="Straight Connector 43">
            <a:extLst>
              <a:ext uri="{FF2B5EF4-FFF2-40B4-BE49-F238E27FC236}">
                <a16:creationId xmlns:a16="http://schemas.microsoft.com/office/drawing/2014/main" id="{EB1932D9-AAF4-9E47-B02F-7552AF52454A}"/>
              </a:ext>
            </a:extLst>
          </p:cNvPr>
          <p:cNvCxnSpPr>
            <a:cxnSpLocks/>
          </p:cNvCxnSpPr>
          <p:nvPr/>
        </p:nvCxnSpPr>
        <p:spPr>
          <a:xfrm>
            <a:off x="3372292" y="3714648"/>
            <a:ext cx="1504338" cy="0"/>
          </a:xfrm>
          <a:prstGeom prst="line">
            <a:avLst/>
          </a:prstGeom>
          <a:ln>
            <a:solidFill>
              <a:schemeClr val="bg1">
                <a:lumMod val="95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49">
            <a:extLst>
              <a:ext uri="{FF2B5EF4-FFF2-40B4-BE49-F238E27FC236}">
                <a16:creationId xmlns:a16="http://schemas.microsoft.com/office/drawing/2014/main" id="{FDB1C9CC-ACC6-9F48-B071-CAA3CF335CF4}"/>
              </a:ext>
            </a:extLst>
          </p:cNvPr>
          <p:cNvCxnSpPr>
            <a:cxnSpLocks/>
          </p:cNvCxnSpPr>
          <p:nvPr/>
        </p:nvCxnSpPr>
        <p:spPr>
          <a:xfrm flipH="1">
            <a:off x="4876633" y="2969649"/>
            <a:ext cx="1524165" cy="745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2" name="Rectangle 56">
            <a:extLst>
              <a:ext uri="{FF2B5EF4-FFF2-40B4-BE49-F238E27FC236}">
                <a16:creationId xmlns:a16="http://schemas.microsoft.com/office/drawing/2014/main" id="{6AC35C51-C013-DD43-9575-CA4843F668E0}"/>
              </a:ext>
            </a:extLst>
          </p:cNvPr>
          <p:cNvSpPr/>
          <p:nvPr/>
        </p:nvSpPr>
        <p:spPr>
          <a:xfrm>
            <a:off x="732798" y="3579021"/>
            <a:ext cx="2525595" cy="307777"/>
          </a:xfrm>
          <a:prstGeom prst="rect">
            <a:avLst/>
          </a:prstGeom>
        </p:spPr>
        <p:txBody>
          <a:bodyPr wrap="square">
            <a:spAutoFit/>
          </a:bodyPr>
          <a:lstStyle/>
          <a:p>
            <a:pPr algn="r"/>
            <a:r>
              <a:rPr lang="zh-CN" altLang="en-US" sz="1400" dirty="0">
                <a:solidFill>
                  <a:schemeClr val="bg1">
                    <a:lumMod val="95000"/>
                  </a:schemeClr>
                </a:solidFill>
              </a:rPr>
              <a:t>查看当前连接状态</a:t>
            </a:r>
            <a:endParaRPr lang="en-US" sz="1400" dirty="0">
              <a:solidFill>
                <a:schemeClr val="bg1">
                  <a:lumMod val="95000"/>
                </a:schemeClr>
              </a:solidFill>
            </a:endParaRPr>
          </a:p>
        </p:txBody>
      </p:sp>
      <p:cxnSp>
        <p:nvCxnSpPr>
          <p:cNvPr id="33" name="Straight Connector 43">
            <a:extLst>
              <a:ext uri="{FF2B5EF4-FFF2-40B4-BE49-F238E27FC236}">
                <a16:creationId xmlns:a16="http://schemas.microsoft.com/office/drawing/2014/main" id="{EF0E1404-88F7-9F45-AABD-F31BE6C89A3A}"/>
              </a:ext>
            </a:extLst>
          </p:cNvPr>
          <p:cNvCxnSpPr>
            <a:cxnSpLocks/>
          </p:cNvCxnSpPr>
          <p:nvPr/>
        </p:nvCxnSpPr>
        <p:spPr>
          <a:xfrm>
            <a:off x="3372292" y="4721896"/>
            <a:ext cx="1504338" cy="0"/>
          </a:xfrm>
          <a:prstGeom prst="line">
            <a:avLst/>
          </a:prstGeom>
          <a:ln>
            <a:solidFill>
              <a:schemeClr val="bg1">
                <a:lumMod val="95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49">
            <a:extLst>
              <a:ext uri="{FF2B5EF4-FFF2-40B4-BE49-F238E27FC236}">
                <a16:creationId xmlns:a16="http://schemas.microsoft.com/office/drawing/2014/main" id="{C83B96B8-0B84-A746-92E6-C6263A890197}"/>
              </a:ext>
            </a:extLst>
          </p:cNvPr>
          <p:cNvCxnSpPr>
            <a:cxnSpLocks/>
          </p:cNvCxnSpPr>
          <p:nvPr/>
        </p:nvCxnSpPr>
        <p:spPr>
          <a:xfrm flipH="1">
            <a:off x="4876633" y="4084950"/>
            <a:ext cx="1498997" cy="636947"/>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7" name="Rectangle 56">
            <a:extLst>
              <a:ext uri="{FF2B5EF4-FFF2-40B4-BE49-F238E27FC236}">
                <a16:creationId xmlns:a16="http://schemas.microsoft.com/office/drawing/2014/main" id="{F0BD96D6-220F-E34F-A768-095CAB295BBB}"/>
              </a:ext>
            </a:extLst>
          </p:cNvPr>
          <p:cNvSpPr/>
          <p:nvPr/>
        </p:nvSpPr>
        <p:spPr>
          <a:xfrm>
            <a:off x="732798" y="4403423"/>
            <a:ext cx="2525595" cy="523220"/>
          </a:xfrm>
          <a:prstGeom prst="rect">
            <a:avLst/>
          </a:prstGeom>
        </p:spPr>
        <p:txBody>
          <a:bodyPr wrap="square">
            <a:spAutoFit/>
          </a:bodyPr>
          <a:lstStyle/>
          <a:p>
            <a:pPr algn="r"/>
            <a:r>
              <a:rPr lang="zh-CN" altLang="en-US" sz="1400" dirty="0">
                <a:solidFill>
                  <a:schemeClr val="bg1">
                    <a:lumMod val="95000"/>
                  </a:schemeClr>
                </a:solidFill>
              </a:rPr>
              <a:t>根据</a:t>
            </a:r>
            <a:r>
              <a:rPr lang="en-US" altLang="zh-CN" sz="1400" dirty="0">
                <a:solidFill>
                  <a:schemeClr val="bg1">
                    <a:lumMod val="95000"/>
                  </a:schemeClr>
                </a:solidFill>
              </a:rPr>
              <a:t>MySQL</a:t>
            </a:r>
            <a:r>
              <a:rPr lang="zh-CN" altLang="en-US" sz="1400" dirty="0">
                <a:solidFill>
                  <a:schemeClr val="bg1">
                    <a:lumMod val="95000"/>
                  </a:schemeClr>
                </a:solidFill>
              </a:rPr>
              <a:t>状态参数计算</a:t>
            </a:r>
            <a:endParaRPr lang="en-US" altLang="zh-CN" sz="1400" dirty="0">
              <a:solidFill>
                <a:schemeClr val="bg1">
                  <a:lumMod val="95000"/>
                </a:schemeClr>
              </a:solidFill>
            </a:endParaRPr>
          </a:p>
          <a:p>
            <a:pPr algn="r"/>
            <a:r>
              <a:rPr lang="zh-CN" altLang="en-US" sz="1400" dirty="0">
                <a:solidFill>
                  <a:schemeClr val="bg1">
                    <a:lumMod val="95000"/>
                  </a:schemeClr>
                </a:solidFill>
              </a:rPr>
              <a:t>最大的可能内存使用量</a:t>
            </a:r>
            <a:endParaRPr lang="en-US" sz="1400" dirty="0">
              <a:solidFill>
                <a:schemeClr val="bg1">
                  <a:lumMod val="95000"/>
                </a:schemeClr>
              </a:solidFill>
            </a:endParaRPr>
          </a:p>
        </p:txBody>
      </p:sp>
      <p:cxnSp>
        <p:nvCxnSpPr>
          <p:cNvPr id="38" name="Straight Connector 43">
            <a:extLst>
              <a:ext uri="{FF2B5EF4-FFF2-40B4-BE49-F238E27FC236}">
                <a16:creationId xmlns:a16="http://schemas.microsoft.com/office/drawing/2014/main" id="{07AC8EB9-B1B7-5849-BD86-6A62B880EF58}"/>
              </a:ext>
            </a:extLst>
          </p:cNvPr>
          <p:cNvCxnSpPr>
            <a:cxnSpLocks/>
          </p:cNvCxnSpPr>
          <p:nvPr/>
        </p:nvCxnSpPr>
        <p:spPr>
          <a:xfrm>
            <a:off x="3347124" y="5840083"/>
            <a:ext cx="1504338" cy="0"/>
          </a:xfrm>
          <a:prstGeom prst="line">
            <a:avLst/>
          </a:prstGeom>
          <a:ln>
            <a:solidFill>
              <a:schemeClr val="bg1">
                <a:lumMod val="95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49">
            <a:extLst>
              <a:ext uri="{FF2B5EF4-FFF2-40B4-BE49-F238E27FC236}">
                <a16:creationId xmlns:a16="http://schemas.microsoft.com/office/drawing/2014/main" id="{4D58CD7F-11CE-D643-92BE-0C70E808B6A9}"/>
              </a:ext>
            </a:extLst>
          </p:cNvPr>
          <p:cNvCxnSpPr>
            <a:cxnSpLocks/>
          </p:cNvCxnSpPr>
          <p:nvPr/>
        </p:nvCxnSpPr>
        <p:spPr>
          <a:xfrm flipH="1" flipV="1">
            <a:off x="4851465" y="5840085"/>
            <a:ext cx="1524165" cy="40398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2" name="Rectangle 56">
            <a:extLst>
              <a:ext uri="{FF2B5EF4-FFF2-40B4-BE49-F238E27FC236}">
                <a16:creationId xmlns:a16="http://schemas.microsoft.com/office/drawing/2014/main" id="{CD9EB3FC-22A3-F946-9CF6-953372FF6A43}"/>
              </a:ext>
            </a:extLst>
          </p:cNvPr>
          <p:cNvSpPr/>
          <p:nvPr/>
        </p:nvSpPr>
        <p:spPr>
          <a:xfrm>
            <a:off x="732797" y="5630255"/>
            <a:ext cx="2525595" cy="307777"/>
          </a:xfrm>
          <a:prstGeom prst="rect">
            <a:avLst/>
          </a:prstGeom>
        </p:spPr>
        <p:txBody>
          <a:bodyPr wrap="square">
            <a:spAutoFit/>
          </a:bodyPr>
          <a:lstStyle/>
          <a:p>
            <a:pPr algn="r"/>
            <a:r>
              <a:rPr lang="zh-CN" altLang="en-US" sz="1400" dirty="0">
                <a:solidFill>
                  <a:schemeClr val="bg1">
                    <a:lumMod val="95000"/>
                  </a:schemeClr>
                </a:solidFill>
              </a:rPr>
              <a:t>还支持更多的</a:t>
            </a:r>
            <a:r>
              <a:rPr lang="en-US" altLang="zh-CN" sz="1400" dirty="0">
                <a:solidFill>
                  <a:schemeClr val="bg1">
                    <a:lumMod val="95000"/>
                  </a:schemeClr>
                </a:solidFill>
              </a:rPr>
              <a:t>MySQL</a:t>
            </a:r>
            <a:r>
              <a:rPr lang="zh-CN" altLang="en-US" sz="1400" dirty="0">
                <a:solidFill>
                  <a:schemeClr val="bg1">
                    <a:lumMod val="95000"/>
                  </a:schemeClr>
                </a:solidFill>
              </a:rPr>
              <a:t>运维操作</a:t>
            </a:r>
            <a:endParaRPr lang="en-US" sz="1400" dirty="0">
              <a:solidFill>
                <a:schemeClr val="bg1">
                  <a:lumMod val="95000"/>
                </a:schemeClr>
              </a:solidFill>
            </a:endParaRPr>
          </a:p>
        </p:txBody>
      </p:sp>
      <p:pic>
        <p:nvPicPr>
          <p:cNvPr id="24" name="图片 23">
            <a:extLst>
              <a:ext uri="{FF2B5EF4-FFF2-40B4-BE49-F238E27FC236}">
                <a16:creationId xmlns:a16="http://schemas.microsoft.com/office/drawing/2014/main" id="{7A87F8A0-1A17-8449-9A39-A78E3A6BA818}"/>
              </a:ext>
            </a:extLst>
          </p:cNvPr>
          <p:cNvPicPr>
            <a:picLocks noChangeAspect="1"/>
          </p:cNvPicPr>
          <p:nvPr/>
        </p:nvPicPr>
        <p:blipFill rotWithShape="1">
          <a:blip r:embed="rId3"/>
          <a:srcRect r="24700" b="1312"/>
          <a:stretch/>
        </p:blipFill>
        <p:spPr>
          <a:xfrm>
            <a:off x="6400799" y="-6230"/>
            <a:ext cx="5791201" cy="6880132"/>
          </a:xfrm>
          <a:prstGeom prst="rect">
            <a:avLst/>
          </a:prstGeom>
        </p:spPr>
      </p:pic>
      <p:pic>
        <p:nvPicPr>
          <p:cNvPr id="4" name="图片 3">
            <a:extLst>
              <a:ext uri="{FF2B5EF4-FFF2-40B4-BE49-F238E27FC236}">
                <a16:creationId xmlns:a16="http://schemas.microsoft.com/office/drawing/2014/main" id="{56F99EF5-1A95-D04A-9D2F-5BBFB220B176}"/>
              </a:ext>
            </a:extLst>
          </p:cNvPr>
          <p:cNvPicPr>
            <a:picLocks noChangeAspect="1"/>
          </p:cNvPicPr>
          <p:nvPr/>
        </p:nvPicPr>
        <p:blipFill>
          <a:blip r:embed="rId4"/>
          <a:stretch>
            <a:fillRect/>
          </a:stretch>
        </p:blipFill>
        <p:spPr>
          <a:xfrm>
            <a:off x="11148373" y="357810"/>
            <a:ext cx="492337" cy="157548"/>
          </a:xfrm>
          <a:prstGeom prst="rect">
            <a:avLst/>
          </a:prstGeom>
        </p:spPr>
      </p:pic>
    </p:spTree>
    <p:extLst>
      <p:ext uri="{BB962C8B-B14F-4D97-AF65-F5344CB8AC3E}">
        <p14:creationId xmlns:p14="http://schemas.microsoft.com/office/powerpoint/2010/main" val="349181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right)">
                                      <p:cBhvr>
                                        <p:cTn id="11" dur="500"/>
                                        <p:tgtEl>
                                          <p:spTgt spid="13"/>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right)">
                                      <p:cBhvr>
                                        <p:cTn id="15" dur="500"/>
                                        <p:tgtEl>
                                          <p:spTgt spid="12"/>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right)">
                                      <p:cBhvr>
                                        <p:cTn id="19" dur="500"/>
                                        <p:tgtEl>
                                          <p:spTgt spid="17"/>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right)">
                                      <p:cBhvr>
                                        <p:cTn id="23" dur="500"/>
                                        <p:tgtEl>
                                          <p:spTgt spid="1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par>
                          <p:cTn id="28" fill="hold">
                            <p:stCondLst>
                              <p:cond delay="3000"/>
                            </p:stCondLst>
                            <p:childTnLst>
                              <p:par>
                                <p:cTn id="29" presetID="22" presetClass="entr" presetSubtype="2" fill="hold"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right)">
                                      <p:cBhvr>
                                        <p:cTn id="31" dur="500"/>
                                        <p:tgtEl>
                                          <p:spTgt spid="27"/>
                                        </p:tgtEl>
                                      </p:cBhvr>
                                    </p:animEffect>
                                  </p:childTnLst>
                                </p:cTn>
                              </p:par>
                            </p:childTnLst>
                          </p:cTn>
                        </p:par>
                        <p:par>
                          <p:cTn id="32" fill="hold">
                            <p:stCondLst>
                              <p:cond delay="3500"/>
                            </p:stCondLst>
                            <p:childTnLst>
                              <p:par>
                                <p:cTn id="33" presetID="22" presetClass="entr" presetSubtype="2"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ipe(right)">
                                      <p:cBhvr>
                                        <p:cTn id="35" dur="500"/>
                                        <p:tgtEl>
                                          <p:spTgt spid="26"/>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childTnLst>
                          </p:cTn>
                        </p:par>
                        <p:par>
                          <p:cTn id="40" fill="hold">
                            <p:stCondLst>
                              <p:cond delay="4500"/>
                            </p:stCondLst>
                            <p:childTnLst>
                              <p:par>
                                <p:cTn id="41" presetID="22" presetClass="entr" presetSubtype="2" fill="hold" nodeType="after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right)">
                                      <p:cBhvr>
                                        <p:cTn id="43" dur="500"/>
                                        <p:tgtEl>
                                          <p:spTgt spid="34"/>
                                        </p:tgtEl>
                                      </p:cBhvr>
                                    </p:animEffect>
                                  </p:childTnLst>
                                </p:cTn>
                              </p:par>
                            </p:childTnLst>
                          </p:cTn>
                        </p:par>
                        <p:par>
                          <p:cTn id="44" fill="hold">
                            <p:stCondLst>
                              <p:cond delay="5000"/>
                            </p:stCondLst>
                            <p:childTnLst>
                              <p:par>
                                <p:cTn id="45" presetID="22" presetClass="entr" presetSubtype="2" fill="hold"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right)">
                                      <p:cBhvr>
                                        <p:cTn id="47" dur="500"/>
                                        <p:tgtEl>
                                          <p:spTgt spid="33"/>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childTnLst>
                          </p:cTn>
                        </p:par>
                        <p:par>
                          <p:cTn id="52" fill="hold">
                            <p:stCondLst>
                              <p:cond delay="6000"/>
                            </p:stCondLst>
                            <p:childTnLst>
                              <p:par>
                                <p:cTn id="53" presetID="22" presetClass="entr" presetSubtype="2" fill="hold" nodeType="after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right)">
                                      <p:cBhvr>
                                        <p:cTn id="55" dur="500"/>
                                        <p:tgtEl>
                                          <p:spTgt spid="39"/>
                                        </p:tgtEl>
                                      </p:cBhvr>
                                    </p:animEffect>
                                  </p:childTnLst>
                                </p:cTn>
                              </p:par>
                            </p:childTnLst>
                          </p:cTn>
                        </p:par>
                        <p:par>
                          <p:cTn id="56" fill="hold">
                            <p:stCondLst>
                              <p:cond delay="6500"/>
                            </p:stCondLst>
                            <p:childTnLst>
                              <p:par>
                                <p:cTn id="57" presetID="22" presetClass="entr" presetSubtype="2" fill="hold" nodeType="after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wipe(right)">
                                      <p:cBhvr>
                                        <p:cTn id="59" dur="500"/>
                                        <p:tgtEl>
                                          <p:spTgt spid="38"/>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fade">
                                      <p:cBhvr>
                                        <p:cTn id="6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2" grpId="0"/>
      <p:bldP spid="32" grpId="0"/>
      <p:bldP spid="37" grpId="0"/>
      <p:bldP spid="4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400801" y="1549819"/>
            <a:ext cx="5791199" cy="3035060"/>
          </a:xfrm>
          <a:prstGeom prst="rect">
            <a:avLst/>
          </a:prstGeom>
          <a:solidFill>
            <a:schemeClr val="tx2">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solidFill>
                  <a:schemeClr val="bg1">
                    <a:alpha val="50000"/>
                  </a:schemeClr>
                </a:solidFill>
              </a:rPr>
              <a:t>USAGE</a:t>
            </a:r>
            <a:r>
              <a:rPr lang="zh-CN" altLang="en-US" dirty="0">
                <a:solidFill>
                  <a:schemeClr val="bg1">
                    <a:alpha val="50000"/>
                  </a:schemeClr>
                </a:solidFill>
              </a:rPr>
              <a:t> </a:t>
            </a:r>
            <a:r>
              <a:rPr lang="en-US" altLang="zh-CN" dirty="0">
                <a:solidFill>
                  <a:schemeClr val="bg1">
                    <a:alpha val="50000"/>
                  </a:schemeClr>
                </a:solidFill>
              </a:rPr>
              <a:t>&amp;</a:t>
            </a:r>
            <a:r>
              <a:rPr lang="zh-CN" altLang="en-US" dirty="0">
                <a:solidFill>
                  <a:schemeClr val="bg1">
                    <a:alpha val="50000"/>
                  </a:schemeClr>
                </a:solidFill>
              </a:rPr>
              <a:t> </a:t>
            </a:r>
            <a:r>
              <a:rPr lang="en-US" altLang="zh-CN" dirty="0">
                <a:solidFill>
                  <a:schemeClr val="bg1">
                    <a:alpha val="50000"/>
                  </a:schemeClr>
                </a:solidFill>
              </a:rPr>
              <a:t>EXAMPLES</a:t>
            </a:r>
            <a:endParaRPr lang="en-US" dirty="0">
              <a:solidFill>
                <a:schemeClr val="bg1">
                  <a:alpha val="50000"/>
                </a:schemeClr>
              </a:solidFill>
            </a:endParaRPr>
          </a:p>
        </p:txBody>
      </p:sp>
      <p:pic>
        <p:nvPicPr>
          <p:cNvPr id="6" name="图片 5">
            <a:extLst>
              <a:ext uri="{FF2B5EF4-FFF2-40B4-BE49-F238E27FC236}">
                <a16:creationId xmlns:a16="http://schemas.microsoft.com/office/drawing/2014/main" id="{0ADD1168-26BE-7548-93FD-8BE4D40639AA}"/>
              </a:ext>
            </a:extLst>
          </p:cNvPr>
          <p:cNvPicPr>
            <a:picLocks noChangeAspect="1"/>
          </p:cNvPicPr>
          <p:nvPr/>
        </p:nvPicPr>
        <p:blipFill rotWithShape="1">
          <a:blip r:embed="rId2"/>
          <a:srcRect r="16103"/>
          <a:stretch/>
        </p:blipFill>
        <p:spPr>
          <a:xfrm>
            <a:off x="6400800" y="0"/>
            <a:ext cx="5791199" cy="6858000"/>
          </a:xfrm>
          <a:prstGeom prst="rect">
            <a:avLst/>
          </a:prstGeom>
        </p:spPr>
      </p:pic>
      <p:sp>
        <p:nvSpPr>
          <p:cNvPr id="5" name="Rectangle 4"/>
          <p:cNvSpPr/>
          <p:nvPr/>
        </p:nvSpPr>
        <p:spPr>
          <a:xfrm>
            <a:off x="852714" y="1460982"/>
            <a:ext cx="5084448" cy="4708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bg1">
                    <a:lumMod val="95000"/>
                  </a:schemeClr>
                </a:solidFill>
                <a:latin typeface="Source Sans Pro" pitchFamily="34" charset="0"/>
              </a:rPr>
              <a:t>ASYNC</a:t>
            </a:r>
            <a:r>
              <a:rPr lang="zh-CN" altLang="en-US" sz="2800" dirty="0">
                <a:solidFill>
                  <a:schemeClr val="bg1">
                    <a:lumMod val="95000"/>
                  </a:schemeClr>
                </a:solidFill>
                <a:latin typeface="Source Sans Pro" pitchFamily="34" charset="0"/>
              </a:rPr>
              <a:t> 插件</a:t>
            </a:r>
            <a:r>
              <a:rPr lang="en-US" altLang="zh-CN" sz="2800" dirty="0">
                <a:solidFill>
                  <a:schemeClr val="bg1">
                    <a:lumMod val="95000"/>
                  </a:schemeClr>
                </a:solidFill>
                <a:latin typeface="Source Sans Pro" pitchFamily="34" charset="0"/>
              </a:rPr>
              <a:t>(</a:t>
            </a:r>
            <a:r>
              <a:rPr lang="zh-CN" altLang="en-US" sz="2800" dirty="0">
                <a:solidFill>
                  <a:schemeClr val="bg1">
                    <a:lumMod val="95000"/>
                  </a:schemeClr>
                </a:solidFill>
                <a:latin typeface="Source Sans Pro" pitchFamily="34" charset="0"/>
              </a:rPr>
              <a:t>异步任务介绍</a:t>
            </a:r>
            <a:r>
              <a:rPr lang="en-US" altLang="zh-CN" sz="2800" dirty="0">
                <a:solidFill>
                  <a:schemeClr val="bg1">
                    <a:lumMod val="95000"/>
                  </a:schemeClr>
                </a:solidFill>
                <a:latin typeface="Source Sans Pro" pitchFamily="34" charset="0"/>
              </a:rPr>
              <a:t>)</a:t>
            </a:r>
            <a:endParaRPr lang="en-US" sz="2800" dirty="0">
              <a:solidFill>
                <a:schemeClr val="bg1">
                  <a:lumMod val="95000"/>
                </a:schemeClr>
              </a:solidFill>
              <a:latin typeface="Source Sans Pro" pitchFamily="34" charset="0"/>
            </a:endParaRPr>
          </a:p>
        </p:txBody>
      </p:sp>
      <p:sp>
        <p:nvSpPr>
          <p:cNvPr id="11" name="Rectangle 56">
            <a:extLst>
              <a:ext uri="{FF2B5EF4-FFF2-40B4-BE49-F238E27FC236}">
                <a16:creationId xmlns:a16="http://schemas.microsoft.com/office/drawing/2014/main" id="{356A0C8E-F937-2644-A1ED-FFC918085A34}"/>
              </a:ext>
            </a:extLst>
          </p:cNvPr>
          <p:cNvSpPr/>
          <p:nvPr/>
        </p:nvSpPr>
        <p:spPr>
          <a:xfrm>
            <a:off x="789739" y="2036686"/>
            <a:ext cx="2411717" cy="307777"/>
          </a:xfrm>
          <a:prstGeom prst="rect">
            <a:avLst/>
          </a:prstGeom>
        </p:spPr>
        <p:txBody>
          <a:bodyPr wrap="square">
            <a:spAutoFit/>
          </a:bodyPr>
          <a:lstStyle/>
          <a:p>
            <a:pPr algn="r"/>
            <a:r>
              <a:rPr lang="en-US" sz="1400" dirty="0" err="1">
                <a:solidFill>
                  <a:schemeClr val="bg1">
                    <a:lumMod val="95000"/>
                  </a:schemeClr>
                </a:solidFill>
              </a:rPr>
              <a:t>获取帮助信息</a:t>
            </a:r>
            <a:endParaRPr lang="en-US" sz="1400" dirty="0">
              <a:solidFill>
                <a:schemeClr val="bg1">
                  <a:lumMod val="95000"/>
                </a:schemeClr>
              </a:solidFill>
            </a:endParaRPr>
          </a:p>
        </p:txBody>
      </p:sp>
      <p:cxnSp>
        <p:nvCxnSpPr>
          <p:cNvPr id="12" name="Straight Connector 43">
            <a:extLst>
              <a:ext uri="{FF2B5EF4-FFF2-40B4-BE49-F238E27FC236}">
                <a16:creationId xmlns:a16="http://schemas.microsoft.com/office/drawing/2014/main" id="{140D9985-D413-EC43-96C0-A6F69558C644}"/>
              </a:ext>
            </a:extLst>
          </p:cNvPr>
          <p:cNvCxnSpPr>
            <a:cxnSpLocks/>
          </p:cNvCxnSpPr>
          <p:nvPr/>
        </p:nvCxnSpPr>
        <p:spPr>
          <a:xfrm>
            <a:off x="3321957" y="2192471"/>
            <a:ext cx="1504338" cy="0"/>
          </a:xfrm>
          <a:prstGeom prst="line">
            <a:avLst/>
          </a:prstGeom>
          <a:ln>
            <a:solidFill>
              <a:schemeClr val="bg1">
                <a:lumMod val="95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49">
            <a:extLst>
              <a:ext uri="{FF2B5EF4-FFF2-40B4-BE49-F238E27FC236}">
                <a16:creationId xmlns:a16="http://schemas.microsoft.com/office/drawing/2014/main" id="{832A5A66-E2AA-4848-8A39-EBDC625ADCF6}"/>
              </a:ext>
            </a:extLst>
          </p:cNvPr>
          <p:cNvCxnSpPr>
            <a:cxnSpLocks/>
          </p:cNvCxnSpPr>
          <p:nvPr/>
        </p:nvCxnSpPr>
        <p:spPr>
          <a:xfrm flipH="1">
            <a:off x="4826296" y="119270"/>
            <a:ext cx="1110865" cy="207320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43">
            <a:extLst>
              <a:ext uri="{FF2B5EF4-FFF2-40B4-BE49-F238E27FC236}">
                <a16:creationId xmlns:a16="http://schemas.microsoft.com/office/drawing/2014/main" id="{BFC716DD-7EEF-9441-B718-0E6242BE16F5}"/>
              </a:ext>
            </a:extLst>
          </p:cNvPr>
          <p:cNvCxnSpPr>
            <a:cxnSpLocks/>
          </p:cNvCxnSpPr>
          <p:nvPr/>
        </p:nvCxnSpPr>
        <p:spPr>
          <a:xfrm>
            <a:off x="3372293" y="2877715"/>
            <a:ext cx="1504338" cy="0"/>
          </a:xfrm>
          <a:prstGeom prst="line">
            <a:avLst/>
          </a:prstGeom>
          <a:ln>
            <a:solidFill>
              <a:schemeClr val="bg1">
                <a:lumMod val="95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49">
            <a:extLst>
              <a:ext uri="{FF2B5EF4-FFF2-40B4-BE49-F238E27FC236}">
                <a16:creationId xmlns:a16="http://schemas.microsoft.com/office/drawing/2014/main" id="{81C27952-366A-5648-ABCE-3E4A001DE476}"/>
              </a:ext>
            </a:extLst>
          </p:cNvPr>
          <p:cNvCxnSpPr>
            <a:cxnSpLocks/>
          </p:cNvCxnSpPr>
          <p:nvPr/>
        </p:nvCxnSpPr>
        <p:spPr>
          <a:xfrm flipH="1" flipV="1">
            <a:off x="4876632" y="2877716"/>
            <a:ext cx="1035363" cy="74622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2" name="Rectangle 56">
            <a:extLst>
              <a:ext uri="{FF2B5EF4-FFF2-40B4-BE49-F238E27FC236}">
                <a16:creationId xmlns:a16="http://schemas.microsoft.com/office/drawing/2014/main" id="{F5C3ED39-4A5B-AB42-A30B-9B76582074A0}"/>
              </a:ext>
            </a:extLst>
          </p:cNvPr>
          <p:cNvSpPr/>
          <p:nvPr/>
        </p:nvSpPr>
        <p:spPr>
          <a:xfrm>
            <a:off x="675861" y="2711684"/>
            <a:ext cx="2525595" cy="307777"/>
          </a:xfrm>
          <a:prstGeom prst="rect">
            <a:avLst/>
          </a:prstGeom>
        </p:spPr>
        <p:txBody>
          <a:bodyPr wrap="square">
            <a:spAutoFit/>
          </a:bodyPr>
          <a:lstStyle/>
          <a:p>
            <a:pPr algn="r"/>
            <a:r>
              <a:rPr lang="zh-CN" altLang="en-US" sz="1400" dirty="0">
                <a:solidFill>
                  <a:schemeClr val="bg1">
                    <a:lumMod val="95000"/>
                  </a:schemeClr>
                </a:solidFill>
              </a:rPr>
              <a:t>开启异步任务队列</a:t>
            </a:r>
            <a:endParaRPr lang="en-US" sz="1400" dirty="0">
              <a:solidFill>
                <a:schemeClr val="bg1">
                  <a:lumMod val="95000"/>
                </a:schemeClr>
              </a:solidFill>
            </a:endParaRPr>
          </a:p>
        </p:txBody>
      </p:sp>
      <p:cxnSp>
        <p:nvCxnSpPr>
          <p:cNvPr id="26" name="Straight Connector 43">
            <a:extLst>
              <a:ext uri="{FF2B5EF4-FFF2-40B4-BE49-F238E27FC236}">
                <a16:creationId xmlns:a16="http://schemas.microsoft.com/office/drawing/2014/main" id="{EB1932D9-AAF4-9E47-B02F-7552AF52454A}"/>
              </a:ext>
            </a:extLst>
          </p:cNvPr>
          <p:cNvCxnSpPr>
            <a:cxnSpLocks/>
          </p:cNvCxnSpPr>
          <p:nvPr/>
        </p:nvCxnSpPr>
        <p:spPr>
          <a:xfrm>
            <a:off x="3372292" y="3714648"/>
            <a:ext cx="1504338" cy="0"/>
          </a:xfrm>
          <a:prstGeom prst="line">
            <a:avLst/>
          </a:prstGeom>
          <a:ln>
            <a:solidFill>
              <a:schemeClr val="bg1">
                <a:lumMod val="95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49">
            <a:extLst>
              <a:ext uri="{FF2B5EF4-FFF2-40B4-BE49-F238E27FC236}">
                <a16:creationId xmlns:a16="http://schemas.microsoft.com/office/drawing/2014/main" id="{FDB1C9CC-ACC6-9F48-B071-CAA3CF335CF4}"/>
              </a:ext>
            </a:extLst>
          </p:cNvPr>
          <p:cNvCxnSpPr>
            <a:cxnSpLocks/>
          </p:cNvCxnSpPr>
          <p:nvPr/>
        </p:nvCxnSpPr>
        <p:spPr>
          <a:xfrm flipH="1" flipV="1">
            <a:off x="4876634" y="3714649"/>
            <a:ext cx="1060525" cy="468021"/>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2" name="Rectangle 56">
            <a:extLst>
              <a:ext uri="{FF2B5EF4-FFF2-40B4-BE49-F238E27FC236}">
                <a16:creationId xmlns:a16="http://schemas.microsoft.com/office/drawing/2014/main" id="{6AC35C51-C013-DD43-9575-CA4843F668E0}"/>
              </a:ext>
            </a:extLst>
          </p:cNvPr>
          <p:cNvSpPr/>
          <p:nvPr/>
        </p:nvSpPr>
        <p:spPr>
          <a:xfrm>
            <a:off x="732798" y="3579021"/>
            <a:ext cx="2525595" cy="523220"/>
          </a:xfrm>
          <a:prstGeom prst="rect">
            <a:avLst/>
          </a:prstGeom>
        </p:spPr>
        <p:txBody>
          <a:bodyPr wrap="square">
            <a:spAutoFit/>
          </a:bodyPr>
          <a:lstStyle/>
          <a:p>
            <a:pPr algn="r"/>
            <a:r>
              <a:rPr lang="zh-CN" altLang="en-US" sz="1400" dirty="0">
                <a:solidFill>
                  <a:schemeClr val="bg1">
                    <a:lumMod val="95000"/>
                  </a:schemeClr>
                </a:solidFill>
              </a:rPr>
              <a:t>添加一个异步任务</a:t>
            </a:r>
            <a:endParaRPr lang="en-US" altLang="zh-CN" sz="1400" dirty="0">
              <a:solidFill>
                <a:schemeClr val="bg1">
                  <a:lumMod val="95000"/>
                </a:schemeClr>
              </a:solidFill>
            </a:endParaRPr>
          </a:p>
          <a:p>
            <a:pPr algn="r"/>
            <a:r>
              <a:rPr lang="zh-CN" altLang="en-US" sz="1400" dirty="0">
                <a:solidFill>
                  <a:schemeClr val="bg1">
                    <a:lumMod val="95000"/>
                  </a:schemeClr>
                </a:solidFill>
              </a:rPr>
              <a:t>并返回任务编号</a:t>
            </a:r>
            <a:endParaRPr lang="en-US" sz="1400" dirty="0">
              <a:solidFill>
                <a:schemeClr val="bg1">
                  <a:lumMod val="95000"/>
                </a:schemeClr>
              </a:solidFill>
            </a:endParaRPr>
          </a:p>
        </p:txBody>
      </p:sp>
      <p:cxnSp>
        <p:nvCxnSpPr>
          <p:cNvPr id="33" name="Straight Connector 43">
            <a:extLst>
              <a:ext uri="{FF2B5EF4-FFF2-40B4-BE49-F238E27FC236}">
                <a16:creationId xmlns:a16="http://schemas.microsoft.com/office/drawing/2014/main" id="{EF0E1404-88F7-9F45-AABD-F31BE6C89A3A}"/>
              </a:ext>
            </a:extLst>
          </p:cNvPr>
          <p:cNvCxnSpPr>
            <a:cxnSpLocks/>
          </p:cNvCxnSpPr>
          <p:nvPr/>
        </p:nvCxnSpPr>
        <p:spPr>
          <a:xfrm>
            <a:off x="3372292" y="4721896"/>
            <a:ext cx="1504338" cy="0"/>
          </a:xfrm>
          <a:prstGeom prst="line">
            <a:avLst/>
          </a:prstGeom>
          <a:ln>
            <a:solidFill>
              <a:schemeClr val="bg1">
                <a:lumMod val="95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49">
            <a:extLst>
              <a:ext uri="{FF2B5EF4-FFF2-40B4-BE49-F238E27FC236}">
                <a16:creationId xmlns:a16="http://schemas.microsoft.com/office/drawing/2014/main" id="{C83B96B8-0B84-A746-92E6-C6263A890197}"/>
              </a:ext>
            </a:extLst>
          </p:cNvPr>
          <p:cNvCxnSpPr>
            <a:cxnSpLocks/>
          </p:cNvCxnSpPr>
          <p:nvPr/>
        </p:nvCxnSpPr>
        <p:spPr>
          <a:xfrm flipH="1">
            <a:off x="4876634" y="4665033"/>
            <a:ext cx="1035361" cy="56864"/>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7" name="Rectangle 56">
            <a:extLst>
              <a:ext uri="{FF2B5EF4-FFF2-40B4-BE49-F238E27FC236}">
                <a16:creationId xmlns:a16="http://schemas.microsoft.com/office/drawing/2014/main" id="{F0BD96D6-220F-E34F-A768-095CAB295BBB}"/>
              </a:ext>
            </a:extLst>
          </p:cNvPr>
          <p:cNvSpPr/>
          <p:nvPr/>
        </p:nvSpPr>
        <p:spPr>
          <a:xfrm>
            <a:off x="732798" y="4403423"/>
            <a:ext cx="2525595" cy="307777"/>
          </a:xfrm>
          <a:prstGeom prst="rect">
            <a:avLst/>
          </a:prstGeom>
        </p:spPr>
        <p:txBody>
          <a:bodyPr wrap="square">
            <a:spAutoFit/>
          </a:bodyPr>
          <a:lstStyle/>
          <a:p>
            <a:pPr algn="r"/>
            <a:r>
              <a:rPr lang="zh-CN" altLang="en-US" sz="1400" dirty="0">
                <a:solidFill>
                  <a:schemeClr val="bg1">
                    <a:lumMod val="95000"/>
                  </a:schemeClr>
                </a:solidFill>
              </a:rPr>
              <a:t>查看异步任务执行状态</a:t>
            </a:r>
            <a:endParaRPr lang="en-US" sz="1400" dirty="0">
              <a:solidFill>
                <a:schemeClr val="bg1">
                  <a:lumMod val="95000"/>
                </a:schemeClr>
              </a:solidFill>
            </a:endParaRPr>
          </a:p>
        </p:txBody>
      </p:sp>
      <p:cxnSp>
        <p:nvCxnSpPr>
          <p:cNvPr id="38" name="Straight Connector 43">
            <a:extLst>
              <a:ext uri="{FF2B5EF4-FFF2-40B4-BE49-F238E27FC236}">
                <a16:creationId xmlns:a16="http://schemas.microsoft.com/office/drawing/2014/main" id="{07AC8EB9-B1B7-5849-BD86-6A62B880EF58}"/>
              </a:ext>
            </a:extLst>
          </p:cNvPr>
          <p:cNvCxnSpPr>
            <a:cxnSpLocks/>
          </p:cNvCxnSpPr>
          <p:nvPr/>
        </p:nvCxnSpPr>
        <p:spPr>
          <a:xfrm>
            <a:off x="3347124" y="5840083"/>
            <a:ext cx="1504338" cy="0"/>
          </a:xfrm>
          <a:prstGeom prst="line">
            <a:avLst/>
          </a:prstGeom>
          <a:ln>
            <a:solidFill>
              <a:schemeClr val="bg1">
                <a:lumMod val="95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49">
            <a:extLst>
              <a:ext uri="{FF2B5EF4-FFF2-40B4-BE49-F238E27FC236}">
                <a16:creationId xmlns:a16="http://schemas.microsoft.com/office/drawing/2014/main" id="{4D58CD7F-11CE-D643-92BE-0C70E808B6A9}"/>
              </a:ext>
            </a:extLst>
          </p:cNvPr>
          <p:cNvCxnSpPr>
            <a:cxnSpLocks/>
          </p:cNvCxnSpPr>
          <p:nvPr/>
        </p:nvCxnSpPr>
        <p:spPr>
          <a:xfrm flipH="1">
            <a:off x="4851466" y="5486400"/>
            <a:ext cx="1085695" cy="35368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DC1D9345-29AA-0F46-AB50-3A5E611FDE0E}"/>
              </a:ext>
            </a:extLst>
          </p:cNvPr>
          <p:cNvPicPr>
            <a:picLocks noChangeAspect="1"/>
          </p:cNvPicPr>
          <p:nvPr/>
        </p:nvPicPr>
        <p:blipFill>
          <a:blip r:embed="rId3"/>
          <a:stretch>
            <a:fillRect/>
          </a:stretch>
        </p:blipFill>
        <p:spPr>
          <a:xfrm>
            <a:off x="5937162" y="-9551"/>
            <a:ext cx="8339762" cy="6858000"/>
          </a:xfrm>
          <a:prstGeom prst="rect">
            <a:avLst/>
          </a:prstGeom>
        </p:spPr>
      </p:pic>
      <p:sp>
        <p:nvSpPr>
          <p:cNvPr id="42" name="Rectangle 56">
            <a:extLst>
              <a:ext uri="{FF2B5EF4-FFF2-40B4-BE49-F238E27FC236}">
                <a16:creationId xmlns:a16="http://schemas.microsoft.com/office/drawing/2014/main" id="{CD9EB3FC-22A3-F946-9CF6-953372FF6A43}"/>
              </a:ext>
            </a:extLst>
          </p:cNvPr>
          <p:cNvSpPr/>
          <p:nvPr/>
        </p:nvSpPr>
        <p:spPr>
          <a:xfrm>
            <a:off x="732797" y="5630255"/>
            <a:ext cx="2525595" cy="307777"/>
          </a:xfrm>
          <a:prstGeom prst="rect">
            <a:avLst/>
          </a:prstGeom>
        </p:spPr>
        <p:txBody>
          <a:bodyPr wrap="square">
            <a:spAutoFit/>
          </a:bodyPr>
          <a:lstStyle/>
          <a:p>
            <a:pPr algn="r"/>
            <a:r>
              <a:rPr lang="zh-CN" altLang="en-US" sz="1400" dirty="0">
                <a:solidFill>
                  <a:schemeClr val="bg1">
                    <a:lumMod val="95000"/>
                  </a:schemeClr>
                </a:solidFill>
              </a:rPr>
              <a:t>根据任务编号查询任务结果</a:t>
            </a:r>
            <a:endParaRPr lang="en-US" sz="1400" dirty="0">
              <a:solidFill>
                <a:schemeClr val="bg1">
                  <a:lumMod val="95000"/>
                </a:schemeClr>
              </a:solidFill>
            </a:endParaRPr>
          </a:p>
        </p:txBody>
      </p:sp>
    </p:spTree>
    <p:extLst>
      <p:ext uri="{BB962C8B-B14F-4D97-AF65-F5344CB8AC3E}">
        <p14:creationId xmlns:p14="http://schemas.microsoft.com/office/powerpoint/2010/main" val="1769492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right)">
                                      <p:cBhvr>
                                        <p:cTn id="11" dur="500"/>
                                        <p:tgtEl>
                                          <p:spTgt spid="13"/>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right)">
                                      <p:cBhvr>
                                        <p:cTn id="15" dur="500"/>
                                        <p:tgtEl>
                                          <p:spTgt spid="12"/>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right)">
                                      <p:cBhvr>
                                        <p:cTn id="19" dur="500"/>
                                        <p:tgtEl>
                                          <p:spTgt spid="17"/>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right)">
                                      <p:cBhvr>
                                        <p:cTn id="23" dur="500"/>
                                        <p:tgtEl>
                                          <p:spTgt spid="1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par>
                          <p:cTn id="28" fill="hold">
                            <p:stCondLst>
                              <p:cond delay="3000"/>
                            </p:stCondLst>
                            <p:childTnLst>
                              <p:par>
                                <p:cTn id="29" presetID="22" presetClass="entr" presetSubtype="2" fill="hold"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right)">
                                      <p:cBhvr>
                                        <p:cTn id="31" dur="500"/>
                                        <p:tgtEl>
                                          <p:spTgt spid="27"/>
                                        </p:tgtEl>
                                      </p:cBhvr>
                                    </p:animEffect>
                                  </p:childTnLst>
                                </p:cTn>
                              </p:par>
                            </p:childTnLst>
                          </p:cTn>
                        </p:par>
                        <p:par>
                          <p:cTn id="32" fill="hold">
                            <p:stCondLst>
                              <p:cond delay="3500"/>
                            </p:stCondLst>
                            <p:childTnLst>
                              <p:par>
                                <p:cTn id="33" presetID="22" presetClass="entr" presetSubtype="2"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ipe(right)">
                                      <p:cBhvr>
                                        <p:cTn id="35" dur="500"/>
                                        <p:tgtEl>
                                          <p:spTgt spid="26"/>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childTnLst>
                          </p:cTn>
                        </p:par>
                        <p:par>
                          <p:cTn id="40" fill="hold">
                            <p:stCondLst>
                              <p:cond delay="4500"/>
                            </p:stCondLst>
                            <p:childTnLst>
                              <p:par>
                                <p:cTn id="41" presetID="22" presetClass="entr" presetSubtype="2" fill="hold" nodeType="after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right)">
                                      <p:cBhvr>
                                        <p:cTn id="43" dur="500"/>
                                        <p:tgtEl>
                                          <p:spTgt spid="34"/>
                                        </p:tgtEl>
                                      </p:cBhvr>
                                    </p:animEffect>
                                  </p:childTnLst>
                                </p:cTn>
                              </p:par>
                            </p:childTnLst>
                          </p:cTn>
                        </p:par>
                        <p:par>
                          <p:cTn id="44" fill="hold">
                            <p:stCondLst>
                              <p:cond delay="5000"/>
                            </p:stCondLst>
                            <p:childTnLst>
                              <p:par>
                                <p:cTn id="45" presetID="22" presetClass="entr" presetSubtype="2" fill="hold"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right)">
                                      <p:cBhvr>
                                        <p:cTn id="47" dur="500"/>
                                        <p:tgtEl>
                                          <p:spTgt spid="33"/>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childTnLst>
                          </p:cTn>
                        </p:par>
                        <p:par>
                          <p:cTn id="52" fill="hold">
                            <p:stCondLst>
                              <p:cond delay="6000"/>
                            </p:stCondLst>
                            <p:childTnLst>
                              <p:par>
                                <p:cTn id="53" presetID="22" presetClass="entr" presetSubtype="2" fill="hold" nodeType="after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right)">
                                      <p:cBhvr>
                                        <p:cTn id="55" dur="500"/>
                                        <p:tgtEl>
                                          <p:spTgt spid="39"/>
                                        </p:tgtEl>
                                      </p:cBhvr>
                                    </p:animEffect>
                                  </p:childTnLst>
                                </p:cTn>
                              </p:par>
                            </p:childTnLst>
                          </p:cTn>
                        </p:par>
                        <p:par>
                          <p:cTn id="56" fill="hold">
                            <p:stCondLst>
                              <p:cond delay="6500"/>
                            </p:stCondLst>
                            <p:childTnLst>
                              <p:par>
                                <p:cTn id="57" presetID="22" presetClass="entr" presetSubtype="2" fill="hold" nodeType="after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wipe(right)">
                                      <p:cBhvr>
                                        <p:cTn id="59" dur="500"/>
                                        <p:tgtEl>
                                          <p:spTgt spid="38"/>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fade">
                                      <p:cBhvr>
                                        <p:cTn id="6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2" grpId="0"/>
      <p:bldP spid="32" grpId="0"/>
      <p:bldP spid="37" grpId="0"/>
      <p:bldP spid="4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133656" y="4690262"/>
            <a:ext cx="0" cy="2167738"/>
          </a:xfrm>
          <a:prstGeom prst="line">
            <a:avLst/>
          </a:prstGeom>
          <a:ln w="57150">
            <a:solidFill>
              <a:schemeClr val="bg1">
                <a:alpha val="30000"/>
              </a:schemeClr>
            </a:solidFill>
            <a:prstDash val="solid"/>
            <a:head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ltLang="zh-CN" dirty="0"/>
              <a:t>WHAT’S</a:t>
            </a:r>
            <a:r>
              <a:rPr lang="zh-CN" altLang="en-US" dirty="0"/>
              <a:t> </a:t>
            </a:r>
            <a:r>
              <a:rPr lang="en-US" altLang="zh-CN" dirty="0"/>
              <a:t>MORE</a:t>
            </a:r>
            <a:endParaRPr lang="en-US" dirty="0"/>
          </a:p>
        </p:txBody>
      </p:sp>
      <p:cxnSp>
        <p:nvCxnSpPr>
          <p:cNvPr id="3" name="Straight Connector 2"/>
          <p:cNvCxnSpPr>
            <a:cxnSpLocks/>
            <a:endCxn id="5" idx="0"/>
          </p:cNvCxnSpPr>
          <p:nvPr/>
        </p:nvCxnSpPr>
        <p:spPr>
          <a:xfrm>
            <a:off x="6133656" y="0"/>
            <a:ext cx="0" cy="2287134"/>
          </a:xfrm>
          <a:prstGeom prst="line">
            <a:avLst/>
          </a:prstGeom>
          <a:solidFill>
            <a:schemeClr val="bg1"/>
          </a:solidFill>
          <a:ln w="57150">
            <a:solidFill>
              <a:schemeClr val="bg1">
                <a:alpha val="50000"/>
              </a:schemeClr>
            </a:solidFill>
            <a:prstDash val="solid"/>
            <a:headEnd type="none"/>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6045765" y="2287134"/>
            <a:ext cx="175782" cy="175782"/>
          </a:xfrm>
          <a:prstGeom prst="ellipse">
            <a:avLst/>
          </a:prstGeom>
          <a:solidFill>
            <a:schemeClr val="bg1">
              <a:alpha val="20000"/>
            </a:schemeClr>
          </a:solidFill>
          <a:ln w="381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Extract 6"/>
          <p:cNvSpPr/>
          <p:nvPr/>
        </p:nvSpPr>
        <p:spPr>
          <a:xfrm rot="16200000">
            <a:off x="6642046" y="2258525"/>
            <a:ext cx="255814" cy="255814"/>
          </a:xfrm>
          <a:prstGeom prst="flowChartExtract">
            <a:avLst/>
          </a:prstGeom>
          <a:solidFill>
            <a:schemeClr val="bg1">
              <a:alpha val="50000"/>
            </a:schemeClr>
          </a:solid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p:cNvGrpSpPr/>
          <p:nvPr/>
        </p:nvGrpSpPr>
        <p:grpSpPr>
          <a:xfrm>
            <a:off x="7168896" y="1910943"/>
            <a:ext cx="950976" cy="950976"/>
            <a:chOff x="7168896" y="2761732"/>
            <a:chExt cx="950976" cy="950976"/>
          </a:xfrm>
          <a:solidFill>
            <a:schemeClr val="bg1"/>
          </a:solidFill>
        </p:grpSpPr>
        <p:sp>
          <p:nvSpPr>
            <p:cNvPr id="9" name="Oval 8"/>
            <p:cNvSpPr/>
            <p:nvPr/>
          </p:nvSpPr>
          <p:spPr>
            <a:xfrm>
              <a:off x="7168896" y="2761732"/>
              <a:ext cx="950976" cy="950976"/>
            </a:xfrm>
            <a:prstGeom prst="ellipse">
              <a:avLst/>
            </a:prstGeom>
            <a:solidFill>
              <a:schemeClr val="bg1">
                <a:alpha val="20000"/>
              </a:schemeClr>
            </a:solidFill>
            <a:ln w="762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1"/>
            <p:cNvSpPr>
              <a:spLocks noEditPoints="1"/>
            </p:cNvSpPr>
            <p:nvPr/>
          </p:nvSpPr>
          <p:spPr bwMode="auto">
            <a:xfrm>
              <a:off x="7318359" y="2976640"/>
              <a:ext cx="522713" cy="521160"/>
            </a:xfrm>
            <a:custGeom>
              <a:avLst/>
              <a:gdLst>
                <a:gd name="T0" fmla="*/ 839 w 852"/>
                <a:gd name="T1" fmla="*/ 4 h 850"/>
                <a:gd name="T2" fmla="*/ 824 w 852"/>
                <a:gd name="T3" fmla="*/ 0 h 850"/>
                <a:gd name="T4" fmla="*/ 810 w 852"/>
                <a:gd name="T5" fmla="*/ 5 h 850"/>
                <a:gd name="T6" fmla="*/ 13 w 852"/>
                <a:gd name="T7" fmla="*/ 536 h 850"/>
                <a:gd name="T8" fmla="*/ 1 w 852"/>
                <a:gd name="T9" fmla="*/ 561 h 850"/>
                <a:gd name="T10" fmla="*/ 18 w 852"/>
                <a:gd name="T11" fmla="*/ 583 h 850"/>
                <a:gd name="T12" fmla="*/ 225 w 852"/>
                <a:gd name="T13" fmla="*/ 666 h 850"/>
                <a:gd name="T14" fmla="*/ 323 w 852"/>
                <a:gd name="T15" fmla="*/ 837 h 850"/>
                <a:gd name="T16" fmla="*/ 346 w 852"/>
                <a:gd name="T17" fmla="*/ 850 h 850"/>
                <a:gd name="T18" fmla="*/ 346 w 852"/>
                <a:gd name="T19" fmla="*/ 850 h 850"/>
                <a:gd name="T20" fmla="*/ 369 w 852"/>
                <a:gd name="T21" fmla="*/ 837 h 850"/>
                <a:gd name="T22" fmla="*/ 424 w 852"/>
                <a:gd name="T23" fmla="*/ 745 h 850"/>
                <a:gd name="T24" fmla="*/ 682 w 852"/>
                <a:gd name="T25" fmla="*/ 848 h 850"/>
                <a:gd name="T26" fmla="*/ 691 w 852"/>
                <a:gd name="T27" fmla="*/ 850 h 850"/>
                <a:gd name="T28" fmla="*/ 705 w 852"/>
                <a:gd name="T29" fmla="*/ 847 h 850"/>
                <a:gd name="T30" fmla="*/ 718 w 852"/>
                <a:gd name="T31" fmla="*/ 828 h 850"/>
                <a:gd name="T32" fmla="*/ 850 w 852"/>
                <a:gd name="T33" fmla="*/ 31 h 850"/>
                <a:gd name="T34" fmla="*/ 839 w 852"/>
                <a:gd name="T35" fmla="*/ 4 h 850"/>
                <a:gd name="T36" fmla="*/ 84 w 852"/>
                <a:gd name="T37" fmla="*/ 552 h 850"/>
                <a:gd name="T38" fmla="*/ 700 w 852"/>
                <a:gd name="T39" fmla="*/ 142 h 850"/>
                <a:gd name="T40" fmla="*/ 252 w 852"/>
                <a:gd name="T41" fmla="*/ 621 h 850"/>
                <a:gd name="T42" fmla="*/ 245 w 852"/>
                <a:gd name="T43" fmla="*/ 616 h 850"/>
                <a:gd name="T44" fmla="*/ 84 w 852"/>
                <a:gd name="T45" fmla="*/ 552 h 850"/>
                <a:gd name="T46" fmla="*/ 272 w 852"/>
                <a:gd name="T47" fmla="*/ 639 h 850"/>
                <a:gd name="T48" fmla="*/ 271 w 852"/>
                <a:gd name="T49" fmla="*/ 639 h 850"/>
                <a:gd name="T50" fmla="*/ 774 w 852"/>
                <a:gd name="T51" fmla="*/ 101 h 850"/>
                <a:gd name="T52" fmla="*/ 346 w 852"/>
                <a:gd name="T53" fmla="*/ 769 h 850"/>
                <a:gd name="T54" fmla="*/ 272 w 852"/>
                <a:gd name="T55" fmla="*/ 639 h 850"/>
                <a:gd name="T56" fmla="*/ 671 w 852"/>
                <a:gd name="T57" fmla="*/ 787 h 850"/>
                <a:gd name="T58" fmla="*/ 444 w 852"/>
                <a:gd name="T59" fmla="*/ 696 h 850"/>
                <a:gd name="T60" fmla="*/ 427 w 852"/>
                <a:gd name="T61" fmla="*/ 693 h 850"/>
                <a:gd name="T62" fmla="*/ 777 w 852"/>
                <a:gd name="T63" fmla="*/ 151 h 850"/>
                <a:gd name="T64" fmla="*/ 671 w 852"/>
                <a:gd name="T65" fmla="*/ 787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2" h="850">
                  <a:moveTo>
                    <a:pt x="839" y="4"/>
                  </a:moveTo>
                  <a:cubicBezTo>
                    <a:pt x="834" y="2"/>
                    <a:pt x="829" y="0"/>
                    <a:pt x="824" y="0"/>
                  </a:cubicBezTo>
                  <a:cubicBezTo>
                    <a:pt x="819" y="0"/>
                    <a:pt x="814" y="2"/>
                    <a:pt x="810" y="5"/>
                  </a:cubicBezTo>
                  <a:cubicBezTo>
                    <a:pt x="13" y="536"/>
                    <a:pt x="13" y="536"/>
                    <a:pt x="13" y="536"/>
                  </a:cubicBezTo>
                  <a:cubicBezTo>
                    <a:pt x="5" y="541"/>
                    <a:pt x="0" y="551"/>
                    <a:pt x="1" y="561"/>
                  </a:cubicBezTo>
                  <a:cubicBezTo>
                    <a:pt x="2" y="570"/>
                    <a:pt x="9" y="579"/>
                    <a:pt x="18" y="583"/>
                  </a:cubicBezTo>
                  <a:cubicBezTo>
                    <a:pt x="225" y="666"/>
                    <a:pt x="225" y="666"/>
                    <a:pt x="225" y="666"/>
                  </a:cubicBezTo>
                  <a:cubicBezTo>
                    <a:pt x="323" y="837"/>
                    <a:pt x="323" y="837"/>
                    <a:pt x="323" y="837"/>
                  </a:cubicBezTo>
                  <a:cubicBezTo>
                    <a:pt x="328" y="845"/>
                    <a:pt x="337" y="850"/>
                    <a:pt x="346" y="850"/>
                  </a:cubicBezTo>
                  <a:cubicBezTo>
                    <a:pt x="346" y="850"/>
                    <a:pt x="346" y="850"/>
                    <a:pt x="346" y="850"/>
                  </a:cubicBezTo>
                  <a:cubicBezTo>
                    <a:pt x="356" y="850"/>
                    <a:pt x="364" y="845"/>
                    <a:pt x="369" y="837"/>
                  </a:cubicBezTo>
                  <a:cubicBezTo>
                    <a:pt x="424" y="745"/>
                    <a:pt x="424" y="745"/>
                    <a:pt x="424" y="745"/>
                  </a:cubicBezTo>
                  <a:cubicBezTo>
                    <a:pt x="682" y="848"/>
                    <a:pt x="682" y="848"/>
                    <a:pt x="682" y="848"/>
                  </a:cubicBezTo>
                  <a:cubicBezTo>
                    <a:pt x="685" y="849"/>
                    <a:pt x="688" y="850"/>
                    <a:pt x="691" y="850"/>
                  </a:cubicBezTo>
                  <a:cubicBezTo>
                    <a:pt x="696" y="850"/>
                    <a:pt x="700" y="849"/>
                    <a:pt x="705" y="847"/>
                  </a:cubicBezTo>
                  <a:cubicBezTo>
                    <a:pt x="712" y="843"/>
                    <a:pt x="716" y="836"/>
                    <a:pt x="718" y="828"/>
                  </a:cubicBezTo>
                  <a:cubicBezTo>
                    <a:pt x="850" y="31"/>
                    <a:pt x="850" y="31"/>
                    <a:pt x="850" y="31"/>
                  </a:cubicBezTo>
                  <a:cubicBezTo>
                    <a:pt x="852" y="21"/>
                    <a:pt x="848" y="10"/>
                    <a:pt x="839" y="4"/>
                  </a:cubicBezTo>
                  <a:close/>
                  <a:moveTo>
                    <a:pt x="84" y="552"/>
                  </a:moveTo>
                  <a:cubicBezTo>
                    <a:pt x="700" y="142"/>
                    <a:pt x="700" y="142"/>
                    <a:pt x="700" y="142"/>
                  </a:cubicBezTo>
                  <a:cubicBezTo>
                    <a:pt x="252" y="621"/>
                    <a:pt x="252" y="621"/>
                    <a:pt x="252" y="621"/>
                  </a:cubicBezTo>
                  <a:cubicBezTo>
                    <a:pt x="250" y="619"/>
                    <a:pt x="248" y="617"/>
                    <a:pt x="245" y="616"/>
                  </a:cubicBezTo>
                  <a:lnTo>
                    <a:pt x="84" y="552"/>
                  </a:lnTo>
                  <a:close/>
                  <a:moveTo>
                    <a:pt x="272" y="639"/>
                  </a:moveTo>
                  <a:cubicBezTo>
                    <a:pt x="272" y="639"/>
                    <a:pt x="271" y="639"/>
                    <a:pt x="271" y="639"/>
                  </a:cubicBezTo>
                  <a:cubicBezTo>
                    <a:pt x="774" y="101"/>
                    <a:pt x="774" y="101"/>
                    <a:pt x="774" y="101"/>
                  </a:cubicBezTo>
                  <a:cubicBezTo>
                    <a:pt x="346" y="769"/>
                    <a:pt x="346" y="769"/>
                    <a:pt x="346" y="769"/>
                  </a:cubicBezTo>
                  <a:lnTo>
                    <a:pt x="272" y="639"/>
                  </a:lnTo>
                  <a:close/>
                  <a:moveTo>
                    <a:pt x="671" y="787"/>
                  </a:moveTo>
                  <a:cubicBezTo>
                    <a:pt x="444" y="696"/>
                    <a:pt x="444" y="696"/>
                    <a:pt x="444" y="696"/>
                  </a:cubicBezTo>
                  <a:cubicBezTo>
                    <a:pt x="438" y="694"/>
                    <a:pt x="433" y="693"/>
                    <a:pt x="427" y="693"/>
                  </a:cubicBezTo>
                  <a:cubicBezTo>
                    <a:pt x="777" y="151"/>
                    <a:pt x="777" y="151"/>
                    <a:pt x="777" y="151"/>
                  </a:cubicBezTo>
                  <a:lnTo>
                    <a:pt x="671" y="787"/>
                  </a:lnTo>
                  <a:close/>
                </a:path>
              </a:pathLst>
            </a:custGeom>
            <a:grpFill/>
            <a:ln>
              <a:solidFill>
                <a:schemeClr val="bg1"/>
              </a:solidFill>
            </a:ln>
          </p:spPr>
          <p:txBody>
            <a:bodyPr vert="horz" wrap="square" lIns="68580" tIns="34290" rIns="68580" bIns="34290" numCol="1" anchor="t" anchorCtr="0" compatLnSpc="1">
              <a:prstTxWarp prst="textNoShape">
                <a:avLst/>
              </a:prstTxWarp>
            </a:bodyPr>
            <a:lstStyle/>
            <a:p>
              <a:endParaRPr lang="id-ID" sz="1350"/>
            </a:p>
          </p:txBody>
        </p:sp>
      </p:grpSp>
      <p:cxnSp>
        <p:nvCxnSpPr>
          <p:cNvPr id="14" name="Straight Connector 13"/>
          <p:cNvCxnSpPr>
            <a:cxnSpLocks/>
            <a:stCxn id="5" idx="4"/>
          </p:cNvCxnSpPr>
          <p:nvPr/>
        </p:nvCxnSpPr>
        <p:spPr>
          <a:xfrm>
            <a:off x="6133656" y="2462916"/>
            <a:ext cx="0" cy="2035932"/>
          </a:xfrm>
          <a:prstGeom prst="line">
            <a:avLst/>
          </a:prstGeom>
          <a:ln w="57150">
            <a:solidFill>
              <a:schemeClr val="bg1">
                <a:alpha val="40000"/>
              </a:schemeClr>
            </a:solidFill>
            <a:prstDash val="solid"/>
            <a:headEnd type="none"/>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6045765" y="4501780"/>
            <a:ext cx="175782" cy="175782"/>
          </a:xfrm>
          <a:prstGeom prst="ellipse">
            <a:avLst/>
          </a:prstGeom>
          <a:solidFill>
            <a:schemeClr val="bg1">
              <a:alpha val="20000"/>
            </a:schemeClr>
          </a:solidFill>
          <a:ln w="381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Extract 17"/>
          <p:cNvSpPr/>
          <p:nvPr/>
        </p:nvSpPr>
        <p:spPr>
          <a:xfrm rot="5400000">
            <a:off x="5369453" y="4474464"/>
            <a:ext cx="255814" cy="255814"/>
          </a:xfrm>
          <a:prstGeom prst="flowChartExtract">
            <a:avLst/>
          </a:prstGeom>
          <a:solidFill>
            <a:schemeClr val="bg1">
              <a:alpha val="50000"/>
            </a:schemeClr>
          </a:solid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146130" y="4124336"/>
            <a:ext cx="950976" cy="950976"/>
            <a:chOff x="4146130" y="4124336"/>
            <a:chExt cx="950976" cy="950976"/>
          </a:xfrm>
          <a:solidFill>
            <a:schemeClr val="bg1"/>
          </a:solidFill>
        </p:grpSpPr>
        <p:sp>
          <p:nvSpPr>
            <p:cNvPr id="22" name="Oval 21"/>
            <p:cNvSpPr/>
            <p:nvPr/>
          </p:nvSpPr>
          <p:spPr>
            <a:xfrm>
              <a:off x="4146130" y="4124336"/>
              <a:ext cx="950976" cy="950976"/>
            </a:xfrm>
            <a:prstGeom prst="ellipse">
              <a:avLst/>
            </a:prstGeom>
            <a:solidFill>
              <a:schemeClr val="bg1">
                <a:alpha val="20000"/>
              </a:schemeClr>
            </a:solidFill>
            <a:ln w="762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p:nvGrpSpPr>
          <p:grpSpPr>
            <a:xfrm>
              <a:off x="4352677" y="4331086"/>
              <a:ext cx="537882" cy="537475"/>
              <a:chOff x="9525" y="-1587"/>
              <a:chExt cx="2097088" cy="2095500"/>
            </a:xfrm>
            <a:grpFill/>
          </p:grpSpPr>
          <p:sp>
            <p:nvSpPr>
              <p:cNvPr id="25" name="Freeform 5"/>
              <p:cNvSpPr>
                <a:spLocks noEditPoints="1"/>
              </p:cNvSpPr>
              <p:nvPr/>
            </p:nvSpPr>
            <p:spPr bwMode="auto">
              <a:xfrm>
                <a:off x="9525" y="-1587"/>
                <a:ext cx="657225" cy="2095500"/>
              </a:xfrm>
              <a:custGeom>
                <a:avLst/>
                <a:gdLst>
                  <a:gd name="T0" fmla="*/ 139 w 174"/>
                  <a:gd name="T1" fmla="*/ 105 h 556"/>
                  <a:gd name="T2" fmla="*/ 139 w 174"/>
                  <a:gd name="T3" fmla="*/ 52 h 556"/>
                  <a:gd name="T4" fmla="*/ 87 w 174"/>
                  <a:gd name="T5" fmla="*/ 0 h 556"/>
                  <a:gd name="T6" fmla="*/ 35 w 174"/>
                  <a:gd name="T7" fmla="*/ 52 h 556"/>
                  <a:gd name="T8" fmla="*/ 35 w 174"/>
                  <a:gd name="T9" fmla="*/ 105 h 556"/>
                  <a:gd name="T10" fmla="*/ 0 w 174"/>
                  <a:gd name="T11" fmla="*/ 174 h 556"/>
                  <a:gd name="T12" fmla="*/ 35 w 174"/>
                  <a:gd name="T13" fmla="*/ 243 h 556"/>
                  <a:gd name="T14" fmla="*/ 35 w 174"/>
                  <a:gd name="T15" fmla="*/ 504 h 556"/>
                  <a:gd name="T16" fmla="*/ 87 w 174"/>
                  <a:gd name="T17" fmla="*/ 556 h 556"/>
                  <a:gd name="T18" fmla="*/ 139 w 174"/>
                  <a:gd name="T19" fmla="*/ 504 h 556"/>
                  <a:gd name="T20" fmla="*/ 139 w 174"/>
                  <a:gd name="T21" fmla="*/ 243 h 556"/>
                  <a:gd name="T22" fmla="*/ 174 w 174"/>
                  <a:gd name="T23" fmla="*/ 174 h 556"/>
                  <a:gd name="T24" fmla="*/ 139 w 174"/>
                  <a:gd name="T25" fmla="*/ 105 h 556"/>
                  <a:gd name="T26" fmla="*/ 70 w 174"/>
                  <a:gd name="T27" fmla="*/ 52 h 556"/>
                  <a:gd name="T28" fmla="*/ 87 w 174"/>
                  <a:gd name="T29" fmla="*/ 35 h 556"/>
                  <a:gd name="T30" fmla="*/ 104 w 174"/>
                  <a:gd name="T31" fmla="*/ 52 h 556"/>
                  <a:gd name="T32" fmla="*/ 104 w 174"/>
                  <a:gd name="T33" fmla="*/ 89 h 556"/>
                  <a:gd name="T34" fmla="*/ 87 w 174"/>
                  <a:gd name="T35" fmla="*/ 87 h 556"/>
                  <a:gd name="T36" fmla="*/ 70 w 174"/>
                  <a:gd name="T37" fmla="*/ 89 h 556"/>
                  <a:gd name="T38" fmla="*/ 70 w 174"/>
                  <a:gd name="T39" fmla="*/ 52 h 556"/>
                  <a:gd name="T40" fmla="*/ 104 w 174"/>
                  <a:gd name="T41" fmla="*/ 504 h 556"/>
                  <a:gd name="T42" fmla="*/ 87 w 174"/>
                  <a:gd name="T43" fmla="*/ 521 h 556"/>
                  <a:gd name="T44" fmla="*/ 70 w 174"/>
                  <a:gd name="T45" fmla="*/ 504 h 556"/>
                  <a:gd name="T46" fmla="*/ 70 w 174"/>
                  <a:gd name="T47" fmla="*/ 259 h 556"/>
                  <a:gd name="T48" fmla="*/ 87 w 174"/>
                  <a:gd name="T49" fmla="*/ 261 h 556"/>
                  <a:gd name="T50" fmla="*/ 104 w 174"/>
                  <a:gd name="T51" fmla="*/ 259 h 556"/>
                  <a:gd name="T52" fmla="*/ 104 w 174"/>
                  <a:gd name="T53" fmla="*/ 504 h 556"/>
                  <a:gd name="T54" fmla="*/ 137 w 174"/>
                  <a:gd name="T55" fmla="*/ 188 h 556"/>
                  <a:gd name="T56" fmla="*/ 136 w 174"/>
                  <a:gd name="T57" fmla="*/ 191 h 556"/>
                  <a:gd name="T58" fmla="*/ 129 w 174"/>
                  <a:gd name="T59" fmla="*/ 204 h 556"/>
                  <a:gd name="T60" fmla="*/ 129 w 174"/>
                  <a:gd name="T61" fmla="*/ 204 h 556"/>
                  <a:gd name="T62" fmla="*/ 118 w 174"/>
                  <a:gd name="T63" fmla="*/ 215 h 556"/>
                  <a:gd name="T64" fmla="*/ 118 w 174"/>
                  <a:gd name="T65" fmla="*/ 215 h 556"/>
                  <a:gd name="T66" fmla="*/ 104 w 174"/>
                  <a:gd name="T67" fmla="*/ 223 h 556"/>
                  <a:gd name="T68" fmla="*/ 87 w 174"/>
                  <a:gd name="T69" fmla="*/ 226 h 556"/>
                  <a:gd name="T70" fmla="*/ 70 w 174"/>
                  <a:gd name="T71" fmla="*/ 223 h 556"/>
                  <a:gd name="T72" fmla="*/ 56 w 174"/>
                  <a:gd name="T73" fmla="*/ 215 h 556"/>
                  <a:gd name="T74" fmla="*/ 55 w 174"/>
                  <a:gd name="T75" fmla="*/ 215 h 556"/>
                  <a:gd name="T76" fmla="*/ 45 w 174"/>
                  <a:gd name="T77" fmla="*/ 204 h 556"/>
                  <a:gd name="T78" fmla="*/ 45 w 174"/>
                  <a:gd name="T79" fmla="*/ 204 h 556"/>
                  <a:gd name="T80" fmla="*/ 38 w 174"/>
                  <a:gd name="T81" fmla="*/ 191 h 556"/>
                  <a:gd name="T82" fmla="*/ 37 w 174"/>
                  <a:gd name="T83" fmla="*/ 188 h 556"/>
                  <a:gd name="T84" fmla="*/ 35 w 174"/>
                  <a:gd name="T85" fmla="*/ 174 h 556"/>
                  <a:gd name="T86" fmla="*/ 37 w 174"/>
                  <a:gd name="T87" fmla="*/ 159 h 556"/>
                  <a:gd name="T88" fmla="*/ 38 w 174"/>
                  <a:gd name="T89" fmla="*/ 156 h 556"/>
                  <a:gd name="T90" fmla="*/ 45 w 174"/>
                  <a:gd name="T91" fmla="*/ 144 h 556"/>
                  <a:gd name="T92" fmla="*/ 45 w 174"/>
                  <a:gd name="T93" fmla="*/ 143 h 556"/>
                  <a:gd name="T94" fmla="*/ 55 w 174"/>
                  <a:gd name="T95" fmla="*/ 132 h 556"/>
                  <a:gd name="T96" fmla="*/ 56 w 174"/>
                  <a:gd name="T97" fmla="*/ 132 h 556"/>
                  <a:gd name="T98" fmla="*/ 70 w 174"/>
                  <a:gd name="T99" fmla="*/ 125 h 556"/>
                  <a:gd name="T100" fmla="*/ 87 w 174"/>
                  <a:gd name="T101" fmla="*/ 122 h 556"/>
                  <a:gd name="T102" fmla="*/ 104 w 174"/>
                  <a:gd name="T103" fmla="*/ 125 h 556"/>
                  <a:gd name="T104" fmla="*/ 118 w 174"/>
                  <a:gd name="T105" fmla="*/ 132 h 556"/>
                  <a:gd name="T106" fmla="*/ 118 w 174"/>
                  <a:gd name="T107" fmla="*/ 132 h 556"/>
                  <a:gd name="T108" fmla="*/ 129 w 174"/>
                  <a:gd name="T109" fmla="*/ 143 h 556"/>
                  <a:gd name="T110" fmla="*/ 129 w 174"/>
                  <a:gd name="T111" fmla="*/ 144 h 556"/>
                  <a:gd name="T112" fmla="*/ 136 w 174"/>
                  <a:gd name="T113" fmla="*/ 156 h 556"/>
                  <a:gd name="T114" fmla="*/ 137 w 174"/>
                  <a:gd name="T115" fmla="*/ 159 h 556"/>
                  <a:gd name="T116" fmla="*/ 139 w 174"/>
                  <a:gd name="T117" fmla="*/ 174 h 556"/>
                  <a:gd name="T118" fmla="*/ 137 w 174"/>
                  <a:gd name="T119" fmla="*/ 188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4" h="556">
                    <a:moveTo>
                      <a:pt x="139" y="105"/>
                    </a:moveTo>
                    <a:cubicBezTo>
                      <a:pt x="139" y="52"/>
                      <a:pt x="139" y="52"/>
                      <a:pt x="139" y="52"/>
                    </a:cubicBezTo>
                    <a:cubicBezTo>
                      <a:pt x="139" y="23"/>
                      <a:pt x="116" y="0"/>
                      <a:pt x="87" y="0"/>
                    </a:cubicBezTo>
                    <a:cubicBezTo>
                      <a:pt x="58" y="0"/>
                      <a:pt x="35" y="23"/>
                      <a:pt x="35" y="52"/>
                    </a:cubicBezTo>
                    <a:cubicBezTo>
                      <a:pt x="35" y="105"/>
                      <a:pt x="35" y="105"/>
                      <a:pt x="35" y="105"/>
                    </a:cubicBezTo>
                    <a:cubicBezTo>
                      <a:pt x="14" y="121"/>
                      <a:pt x="0" y="145"/>
                      <a:pt x="0" y="174"/>
                    </a:cubicBezTo>
                    <a:cubicBezTo>
                      <a:pt x="0" y="202"/>
                      <a:pt x="14" y="227"/>
                      <a:pt x="35" y="243"/>
                    </a:cubicBezTo>
                    <a:cubicBezTo>
                      <a:pt x="35" y="504"/>
                      <a:pt x="35" y="504"/>
                      <a:pt x="35" y="504"/>
                    </a:cubicBezTo>
                    <a:cubicBezTo>
                      <a:pt x="35" y="533"/>
                      <a:pt x="58" y="556"/>
                      <a:pt x="87" y="556"/>
                    </a:cubicBezTo>
                    <a:cubicBezTo>
                      <a:pt x="116" y="556"/>
                      <a:pt x="139" y="533"/>
                      <a:pt x="139" y="504"/>
                    </a:cubicBezTo>
                    <a:cubicBezTo>
                      <a:pt x="139" y="243"/>
                      <a:pt x="139" y="243"/>
                      <a:pt x="139" y="243"/>
                    </a:cubicBezTo>
                    <a:cubicBezTo>
                      <a:pt x="160" y="227"/>
                      <a:pt x="174" y="202"/>
                      <a:pt x="174" y="174"/>
                    </a:cubicBezTo>
                    <a:cubicBezTo>
                      <a:pt x="174" y="145"/>
                      <a:pt x="160" y="121"/>
                      <a:pt x="139" y="105"/>
                    </a:cubicBezTo>
                    <a:close/>
                    <a:moveTo>
                      <a:pt x="70" y="52"/>
                    </a:moveTo>
                    <a:cubicBezTo>
                      <a:pt x="70" y="43"/>
                      <a:pt x="77" y="35"/>
                      <a:pt x="87" y="35"/>
                    </a:cubicBezTo>
                    <a:cubicBezTo>
                      <a:pt x="96" y="35"/>
                      <a:pt x="104" y="43"/>
                      <a:pt x="104" y="52"/>
                    </a:cubicBezTo>
                    <a:cubicBezTo>
                      <a:pt x="104" y="89"/>
                      <a:pt x="104" y="89"/>
                      <a:pt x="104" y="89"/>
                    </a:cubicBezTo>
                    <a:cubicBezTo>
                      <a:pt x="99" y="87"/>
                      <a:pt x="93" y="87"/>
                      <a:pt x="87" y="87"/>
                    </a:cubicBezTo>
                    <a:cubicBezTo>
                      <a:pt x="81" y="87"/>
                      <a:pt x="75" y="87"/>
                      <a:pt x="70" y="89"/>
                    </a:cubicBezTo>
                    <a:lnTo>
                      <a:pt x="70" y="52"/>
                    </a:lnTo>
                    <a:close/>
                    <a:moveTo>
                      <a:pt x="104" y="504"/>
                    </a:moveTo>
                    <a:cubicBezTo>
                      <a:pt x="104" y="513"/>
                      <a:pt x="96" y="521"/>
                      <a:pt x="87" y="521"/>
                    </a:cubicBezTo>
                    <a:cubicBezTo>
                      <a:pt x="77" y="521"/>
                      <a:pt x="70" y="513"/>
                      <a:pt x="70" y="504"/>
                    </a:cubicBezTo>
                    <a:cubicBezTo>
                      <a:pt x="70" y="259"/>
                      <a:pt x="70" y="259"/>
                      <a:pt x="70" y="259"/>
                    </a:cubicBezTo>
                    <a:cubicBezTo>
                      <a:pt x="75" y="260"/>
                      <a:pt x="81" y="261"/>
                      <a:pt x="87" y="261"/>
                    </a:cubicBezTo>
                    <a:cubicBezTo>
                      <a:pt x="93" y="261"/>
                      <a:pt x="99" y="260"/>
                      <a:pt x="104" y="259"/>
                    </a:cubicBezTo>
                    <a:lnTo>
                      <a:pt x="104" y="504"/>
                    </a:lnTo>
                    <a:close/>
                    <a:moveTo>
                      <a:pt x="137" y="188"/>
                    </a:moveTo>
                    <a:cubicBezTo>
                      <a:pt x="136" y="189"/>
                      <a:pt x="136" y="190"/>
                      <a:pt x="136" y="191"/>
                    </a:cubicBezTo>
                    <a:cubicBezTo>
                      <a:pt x="134" y="196"/>
                      <a:pt x="132" y="200"/>
                      <a:pt x="129" y="204"/>
                    </a:cubicBezTo>
                    <a:cubicBezTo>
                      <a:pt x="129" y="204"/>
                      <a:pt x="129" y="204"/>
                      <a:pt x="129" y="204"/>
                    </a:cubicBezTo>
                    <a:cubicBezTo>
                      <a:pt x="126" y="208"/>
                      <a:pt x="122" y="212"/>
                      <a:pt x="118" y="215"/>
                    </a:cubicBezTo>
                    <a:cubicBezTo>
                      <a:pt x="118" y="215"/>
                      <a:pt x="118" y="215"/>
                      <a:pt x="118" y="215"/>
                    </a:cubicBezTo>
                    <a:cubicBezTo>
                      <a:pt x="114" y="218"/>
                      <a:pt x="109" y="221"/>
                      <a:pt x="104" y="223"/>
                    </a:cubicBezTo>
                    <a:cubicBezTo>
                      <a:pt x="99" y="225"/>
                      <a:pt x="93" y="226"/>
                      <a:pt x="87" y="226"/>
                    </a:cubicBezTo>
                    <a:cubicBezTo>
                      <a:pt x="81" y="226"/>
                      <a:pt x="75" y="225"/>
                      <a:pt x="70" y="223"/>
                    </a:cubicBezTo>
                    <a:cubicBezTo>
                      <a:pt x="64" y="221"/>
                      <a:pt x="60" y="218"/>
                      <a:pt x="56" y="215"/>
                    </a:cubicBezTo>
                    <a:cubicBezTo>
                      <a:pt x="56" y="215"/>
                      <a:pt x="56" y="215"/>
                      <a:pt x="55" y="215"/>
                    </a:cubicBezTo>
                    <a:cubicBezTo>
                      <a:pt x="51" y="212"/>
                      <a:pt x="48" y="208"/>
                      <a:pt x="45" y="204"/>
                    </a:cubicBezTo>
                    <a:cubicBezTo>
                      <a:pt x="45" y="204"/>
                      <a:pt x="45" y="204"/>
                      <a:pt x="45" y="204"/>
                    </a:cubicBezTo>
                    <a:cubicBezTo>
                      <a:pt x="42" y="200"/>
                      <a:pt x="40" y="196"/>
                      <a:pt x="38" y="191"/>
                    </a:cubicBezTo>
                    <a:cubicBezTo>
                      <a:pt x="38" y="190"/>
                      <a:pt x="37" y="189"/>
                      <a:pt x="37" y="188"/>
                    </a:cubicBezTo>
                    <a:cubicBezTo>
                      <a:pt x="36" y="184"/>
                      <a:pt x="35" y="179"/>
                      <a:pt x="35" y="174"/>
                    </a:cubicBezTo>
                    <a:cubicBezTo>
                      <a:pt x="35" y="169"/>
                      <a:pt x="36" y="164"/>
                      <a:pt x="37" y="159"/>
                    </a:cubicBezTo>
                    <a:cubicBezTo>
                      <a:pt x="37" y="158"/>
                      <a:pt x="38" y="157"/>
                      <a:pt x="38" y="156"/>
                    </a:cubicBezTo>
                    <a:cubicBezTo>
                      <a:pt x="40" y="152"/>
                      <a:pt x="42" y="147"/>
                      <a:pt x="45" y="144"/>
                    </a:cubicBezTo>
                    <a:cubicBezTo>
                      <a:pt x="45" y="143"/>
                      <a:pt x="45" y="143"/>
                      <a:pt x="45" y="143"/>
                    </a:cubicBezTo>
                    <a:cubicBezTo>
                      <a:pt x="48" y="139"/>
                      <a:pt x="51" y="136"/>
                      <a:pt x="55" y="132"/>
                    </a:cubicBezTo>
                    <a:cubicBezTo>
                      <a:pt x="56" y="132"/>
                      <a:pt x="56" y="132"/>
                      <a:pt x="56" y="132"/>
                    </a:cubicBezTo>
                    <a:cubicBezTo>
                      <a:pt x="60" y="129"/>
                      <a:pt x="64" y="127"/>
                      <a:pt x="70" y="125"/>
                    </a:cubicBezTo>
                    <a:cubicBezTo>
                      <a:pt x="75" y="123"/>
                      <a:pt x="81" y="122"/>
                      <a:pt x="87" y="122"/>
                    </a:cubicBezTo>
                    <a:cubicBezTo>
                      <a:pt x="93" y="122"/>
                      <a:pt x="99" y="123"/>
                      <a:pt x="104" y="125"/>
                    </a:cubicBezTo>
                    <a:cubicBezTo>
                      <a:pt x="109" y="127"/>
                      <a:pt x="114" y="129"/>
                      <a:pt x="118" y="132"/>
                    </a:cubicBezTo>
                    <a:cubicBezTo>
                      <a:pt x="118" y="132"/>
                      <a:pt x="118" y="132"/>
                      <a:pt x="118" y="132"/>
                    </a:cubicBezTo>
                    <a:cubicBezTo>
                      <a:pt x="122" y="136"/>
                      <a:pt x="126" y="139"/>
                      <a:pt x="129" y="143"/>
                    </a:cubicBezTo>
                    <a:cubicBezTo>
                      <a:pt x="129" y="143"/>
                      <a:pt x="129" y="143"/>
                      <a:pt x="129" y="144"/>
                    </a:cubicBezTo>
                    <a:cubicBezTo>
                      <a:pt x="132" y="147"/>
                      <a:pt x="134" y="152"/>
                      <a:pt x="136" y="156"/>
                    </a:cubicBezTo>
                    <a:cubicBezTo>
                      <a:pt x="136" y="157"/>
                      <a:pt x="136" y="158"/>
                      <a:pt x="137" y="159"/>
                    </a:cubicBezTo>
                    <a:cubicBezTo>
                      <a:pt x="138" y="164"/>
                      <a:pt x="139" y="169"/>
                      <a:pt x="139" y="174"/>
                    </a:cubicBezTo>
                    <a:cubicBezTo>
                      <a:pt x="139" y="179"/>
                      <a:pt x="138" y="184"/>
                      <a:pt x="137" y="188"/>
                    </a:cubicBezTo>
                    <a:close/>
                  </a:path>
                </a:pathLst>
              </a:custGeom>
              <a:solidFill>
                <a:schemeClr val="bg1"/>
              </a:solidFill>
              <a:ln>
                <a:solidFill>
                  <a:schemeClr val="bg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6"/>
              <p:cNvSpPr>
                <a:spLocks noEditPoints="1"/>
              </p:cNvSpPr>
              <p:nvPr/>
            </p:nvSpPr>
            <p:spPr bwMode="auto">
              <a:xfrm>
                <a:off x="1449388" y="-1587"/>
                <a:ext cx="657225" cy="2095500"/>
              </a:xfrm>
              <a:custGeom>
                <a:avLst/>
                <a:gdLst>
                  <a:gd name="T0" fmla="*/ 139 w 174"/>
                  <a:gd name="T1" fmla="*/ 105 h 556"/>
                  <a:gd name="T2" fmla="*/ 139 w 174"/>
                  <a:gd name="T3" fmla="*/ 52 h 556"/>
                  <a:gd name="T4" fmla="*/ 87 w 174"/>
                  <a:gd name="T5" fmla="*/ 0 h 556"/>
                  <a:gd name="T6" fmla="*/ 35 w 174"/>
                  <a:gd name="T7" fmla="*/ 52 h 556"/>
                  <a:gd name="T8" fmla="*/ 35 w 174"/>
                  <a:gd name="T9" fmla="*/ 105 h 556"/>
                  <a:gd name="T10" fmla="*/ 0 w 174"/>
                  <a:gd name="T11" fmla="*/ 174 h 556"/>
                  <a:gd name="T12" fmla="*/ 35 w 174"/>
                  <a:gd name="T13" fmla="*/ 243 h 556"/>
                  <a:gd name="T14" fmla="*/ 35 w 174"/>
                  <a:gd name="T15" fmla="*/ 504 h 556"/>
                  <a:gd name="T16" fmla="*/ 87 w 174"/>
                  <a:gd name="T17" fmla="*/ 556 h 556"/>
                  <a:gd name="T18" fmla="*/ 139 w 174"/>
                  <a:gd name="T19" fmla="*/ 504 h 556"/>
                  <a:gd name="T20" fmla="*/ 139 w 174"/>
                  <a:gd name="T21" fmla="*/ 243 h 556"/>
                  <a:gd name="T22" fmla="*/ 174 w 174"/>
                  <a:gd name="T23" fmla="*/ 174 h 556"/>
                  <a:gd name="T24" fmla="*/ 139 w 174"/>
                  <a:gd name="T25" fmla="*/ 105 h 556"/>
                  <a:gd name="T26" fmla="*/ 70 w 174"/>
                  <a:gd name="T27" fmla="*/ 52 h 556"/>
                  <a:gd name="T28" fmla="*/ 87 w 174"/>
                  <a:gd name="T29" fmla="*/ 35 h 556"/>
                  <a:gd name="T30" fmla="*/ 105 w 174"/>
                  <a:gd name="T31" fmla="*/ 52 h 556"/>
                  <a:gd name="T32" fmla="*/ 105 w 174"/>
                  <a:gd name="T33" fmla="*/ 89 h 556"/>
                  <a:gd name="T34" fmla="*/ 87 w 174"/>
                  <a:gd name="T35" fmla="*/ 87 h 556"/>
                  <a:gd name="T36" fmla="*/ 70 w 174"/>
                  <a:gd name="T37" fmla="*/ 89 h 556"/>
                  <a:gd name="T38" fmla="*/ 70 w 174"/>
                  <a:gd name="T39" fmla="*/ 52 h 556"/>
                  <a:gd name="T40" fmla="*/ 105 w 174"/>
                  <a:gd name="T41" fmla="*/ 504 h 556"/>
                  <a:gd name="T42" fmla="*/ 87 w 174"/>
                  <a:gd name="T43" fmla="*/ 521 h 556"/>
                  <a:gd name="T44" fmla="*/ 70 w 174"/>
                  <a:gd name="T45" fmla="*/ 504 h 556"/>
                  <a:gd name="T46" fmla="*/ 70 w 174"/>
                  <a:gd name="T47" fmla="*/ 259 h 556"/>
                  <a:gd name="T48" fmla="*/ 87 w 174"/>
                  <a:gd name="T49" fmla="*/ 261 h 556"/>
                  <a:gd name="T50" fmla="*/ 105 w 174"/>
                  <a:gd name="T51" fmla="*/ 259 h 556"/>
                  <a:gd name="T52" fmla="*/ 105 w 174"/>
                  <a:gd name="T53" fmla="*/ 504 h 556"/>
                  <a:gd name="T54" fmla="*/ 137 w 174"/>
                  <a:gd name="T55" fmla="*/ 188 h 556"/>
                  <a:gd name="T56" fmla="*/ 136 w 174"/>
                  <a:gd name="T57" fmla="*/ 191 h 556"/>
                  <a:gd name="T58" fmla="*/ 129 w 174"/>
                  <a:gd name="T59" fmla="*/ 204 h 556"/>
                  <a:gd name="T60" fmla="*/ 129 w 174"/>
                  <a:gd name="T61" fmla="*/ 204 h 556"/>
                  <a:gd name="T62" fmla="*/ 119 w 174"/>
                  <a:gd name="T63" fmla="*/ 215 h 556"/>
                  <a:gd name="T64" fmla="*/ 118 w 174"/>
                  <a:gd name="T65" fmla="*/ 215 h 556"/>
                  <a:gd name="T66" fmla="*/ 105 w 174"/>
                  <a:gd name="T67" fmla="*/ 223 h 556"/>
                  <a:gd name="T68" fmla="*/ 87 w 174"/>
                  <a:gd name="T69" fmla="*/ 226 h 556"/>
                  <a:gd name="T70" fmla="*/ 70 w 174"/>
                  <a:gd name="T71" fmla="*/ 223 h 556"/>
                  <a:gd name="T72" fmla="*/ 56 w 174"/>
                  <a:gd name="T73" fmla="*/ 215 h 556"/>
                  <a:gd name="T74" fmla="*/ 56 w 174"/>
                  <a:gd name="T75" fmla="*/ 215 h 556"/>
                  <a:gd name="T76" fmla="*/ 45 w 174"/>
                  <a:gd name="T77" fmla="*/ 204 h 556"/>
                  <a:gd name="T78" fmla="*/ 45 w 174"/>
                  <a:gd name="T79" fmla="*/ 204 h 556"/>
                  <a:gd name="T80" fmla="*/ 38 w 174"/>
                  <a:gd name="T81" fmla="*/ 191 h 556"/>
                  <a:gd name="T82" fmla="*/ 37 w 174"/>
                  <a:gd name="T83" fmla="*/ 188 h 556"/>
                  <a:gd name="T84" fmla="*/ 35 w 174"/>
                  <a:gd name="T85" fmla="*/ 174 h 556"/>
                  <a:gd name="T86" fmla="*/ 37 w 174"/>
                  <a:gd name="T87" fmla="*/ 159 h 556"/>
                  <a:gd name="T88" fmla="*/ 38 w 174"/>
                  <a:gd name="T89" fmla="*/ 156 h 556"/>
                  <a:gd name="T90" fmla="*/ 45 w 174"/>
                  <a:gd name="T91" fmla="*/ 144 h 556"/>
                  <a:gd name="T92" fmla="*/ 45 w 174"/>
                  <a:gd name="T93" fmla="*/ 143 h 556"/>
                  <a:gd name="T94" fmla="*/ 56 w 174"/>
                  <a:gd name="T95" fmla="*/ 132 h 556"/>
                  <a:gd name="T96" fmla="*/ 56 w 174"/>
                  <a:gd name="T97" fmla="*/ 132 h 556"/>
                  <a:gd name="T98" fmla="*/ 70 w 174"/>
                  <a:gd name="T99" fmla="*/ 125 h 556"/>
                  <a:gd name="T100" fmla="*/ 87 w 174"/>
                  <a:gd name="T101" fmla="*/ 122 h 556"/>
                  <a:gd name="T102" fmla="*/ 105 w 174"/>
                  <a:gd name="T103" fmla="*/ 125 h 556"/>
                  <a:gd name="T104" fmla="*/ 118 w 174"/>
                  <a:gd name="T105" fmla="*/ 132 h 556"/>
                  <a:gd name="T106" fmla="*/ 119 w 174"/>
                  <a:gd name="T107" fmla="*/ 132 h 556"/>
                  <a:gd name="T108" fmla="*/ 129 w 174"/>
                  <a:gd name="T109" fmla="*/ 143 h 556"/>
                  <a:gd name="T110" fmla="*/ 129 w 174"/>
                  <a:gd name="T111" fmla="*/ 144 h 556"/>
                  <a:gd name="T112" fmla="*/ 136 w 174"/>
                  <a:gd name="T113" fmla="*/ 156 h 556"/>
                  <a:gd name="T114" fmla="*/ 137 w 174"/>
                  <a:gd name="T115" fmla="*/ 159 h 556"/>
                  <a:gd name="T116" fmla="*/ 139 w 174"/>
                  <a:gd name="T117" fmla="*/ 174 h 556"/>
                  <a:gd name="T118" fmla="*/ 137 w 174"/>
                  <a:gd name="T119" fmla="*/ 188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4" h="556">
                    <a:moveTo>
                      <a:pt x="139" y="105"/>
                    </a:moveTo>
                    <a:cubicBezTo>
                      <a:pt x="139" y="52"/>
                      <a:pt x="139" y="52"/>
                      <a:pt x="139" y="52"/>
                    </a:cubicBezTo>
                    <a:cubicBezTo>
                      <a:pt x="139" y="23"/>
                      <a:pt x="116" y="0"/>
                      <a:pt x="87" y="0"/>
                    </a:cubicBezTo>
                    <a:cubicBezTo>
                      <a:pt x="58" y="0"/>
                      <a:pt x="35" y="23"/>
                      <a:pt x="35" y="52"/>
                    </a:cubicBezTo>
                    <a:cubicBezTo>
                      <a:pt x="35" y="105"/>
                      <a:pt x="35" y="105"/>
                      <a:pt x="35" y="105"/>
                    </a:cubicBezTo>
                    <a:cubicBezTo>
                      <a:pt x="14" y="121"/>
                      <a:pt x="0" y="145"/>
                      <a:pt x="0" y="174"/>
                    </a:cubicBezTo>
                    <a:cubicBezTo>
                      <a:pt x="0" y="202"/>
                      <a:pt x="14" y="227"/>
                      <a:pt x="35" y="243"/>
                    </a:cubicBezTo>
                    <a:cubicBezTo>
                      <a:pt x="35" y="504"/>
                      <a:pt x="35" y="504"/>
                      <a:pt x="35" y="504"/>
                    </a:cubicBezTo>
                    <a:cubicBezTo>
                      <a:pt x="35" y="533"/>
                      <a:pt x="58" y="556"/>
                      <a:pt x="87" y="556"/>
                    </a:cubicBezTo>
                    <a:cubicBezTo>
                      <a:pt x="116" y="556"/>
                      <a:pt x="139" y="533"/>
                      <a:pt x="139" y="504"/>
                    </a:cubicBezTo>
                    <a:cubicBezTo>
                      <a:pt x="139" y="243"/>
                      <a:pt x="139" y="243"/>
                      <a:pt x="139" y="243"/>
                    </a:cubicBezTo>
                    <a:cubicBezTo>
                      <a:pt x="160" y="227"/>
                      <a:pt x="174" y="202"/>
                      <a:pt x="174" y="174"/>
                    </a:cubicBezTo>
                    <a:cubicBezTo>
                      <a:pt x="174" y="145"/>
                      <a:pt x="160" y="121"/>
                      <a:pt x="139" y="105"/>
                    </a:cubicBezTo>
                    <a:close/>
                    <a:moveTo>
                      <a:pt x="70" y="52"/>
                    </a:moveTo>
                    <a:cubicBezTo>
                      <a:pt x="70" y="43"/>
                      <a:pt x="78" y="35"/>
                      <a:pt x="87" y="35"/>
                    </a:cubicBezTo>
                    <a:cubicBezTo>
                      <a:pt x="97" y="35"/>
                      <a:pt x="105" y="43"/>
                      <a:pt x="105" y="52"/>
                    </a:cubicBezTo>
                    <a:cubicBezTo>
                      <a:pt x="105" y="89"/>
                      <a:pt x="105" y="89"/>
                      <a:pt x="105" y="89"/>
                    </a:cubicBezTo>
                    <a:cubicBezTo>
                      <a:pt x="99" y="87"/>
                      <a:pt x="93" y="87"/>
                      <a:pt x="87" y="87"/>
                    </a:cubicBezTo>
                    <a:cubicBezTo>
                      <a:pt x="81" y="87"/>
                      <a:pt x="75" y="87"/>
                      <a:pt x="70" y="89"/>
                    </a:cubicBezTo>
                    <a:lnTo>
                      <a:pt x="70" y="52"/>
                    </a:lnTo>
                    <a:close/>
                    <a:moveTo>
                      <a:pt x="105" y="504"/>
                    </a:moveTo>
                    <a:cubicBezTo>
                      <a:pt x="105" y="513"/>
                      <a:pt x="97" y="521"/>
                      <a:pt x="87" y="521"/>
                    </a:cubicBezTo>
                    <a:cubicBezTo>
                      <a:pt x="78" y="521"/>
                      <a:pt x="70" y="513"/>
                      <a:pt x="70" y="504"/>
                    </a:cubicBezTo>
                    <a:cubicBezTo>
                      <a:pt x="70" y="259"/>
                      <a:pt x="70" y="259"/>
                      <a:pt x="70" y="259"/>
                    </a:cubicBezTo>
                    <a:cubicBezTo>
                      <a:pt x="75" y="260"/>
                      <a:pt x="81" y="261"/>
                      <a:pt x="87" y="261"/>
                    </a:cubicBezTo>
                    <a:cubicBezTo>
                      <a:pt x="93" y="261"/>
                      <a:pt x="99" y="260"/>
                      <a:pt x="105" y="259"/>
                    </a:cubicBezTo>
                    <a:lnTo>
                      <a:pt x="105" y="504"/>
                    </a:lnTo>
                    <a:close/>
                    <a:moveTo>
                      <a:pt x="137" y="188"/>
                    </a:moveTo>
                    <a:cubicBezTo>
                      <a:pt x="137" y="189"/>
                      <a:pt x="136" y="190"/>
                      <a:pt x="136" y="191"/>
                    </a:cubicBezTo>
                    <a:cubicBezTo>
                      <a:pt x="134" y="196"/>
                      <a:pt x="132" y="200"/>
                      <a:pt x="129" y="204"/>
                    </a:cubicBezTo>
                    <a:cubicBezTo>
                      <a:pt x="129" y="204"/>
                      <a:pt x="129" y="204"/>
                      <a:pt x="129" y="204"/>
                    </a:cubicBezTo>
                    <a:cubicBezTo>
                      <a:pt x="126" y="208"/>
                      <a:pt x="123" y="212"/>
                      <a:pt x="119" y="215"/>
                    </a:cubicBezTo>
                    <a:cubicBezTo>
                      <a:pt x="118" y="215"/>
                      <a:pt x="118" y="215"/>
                      <a:pt x="118" y="215"/>
                    </a:cubicBezTo>
                    <a:cubicBezTo>
                      <a:pt x="114" y="218"/>
                      <a:pt x="110" y="221"/>
                      <a:pt x="105" y="223"/>
                    </a:cubicBezTo>
                    <a:cubicBezTo>
                      <a:pt x="99" y="225"/>
                      <a:pt x="93" y="226"/>
                      <a:pt x="87" y="226"/>
                    </a:cubicBezTo>
                    <a:cubicBezTo>
                      <a:pt x="81" y="226"/>
                      <a:pt x="75" y="225"/>
                      <a:pt x="70" y="223"/>
                    </a:cubicBezTo>
                    <a:cubicBezTo>
                      <a:pt x="65" y="221"/>
                      <a:pt x="60" y="218"/>
                      <a:pt x="56" y="215"/>
                    </a:cubicBezTo>
                    <a:cubicBezTo>
                      <a:pt x="56" y="215"/>
                      <a:pt x="56" y="215"/>
                      <a:pt x="56" y="215"/>
                    </a:cubicBezTo>
                    <a:cubicBezTo>
                      <a:pt x="52" y="212"/>
                      <a:pt x="48" y="208"/>
                      <a:pt x="45" y="204"/>
                    </a:cubicBezTo>
                    <a:cubicBezTo>
                      <a:pt x="45" y="204"/>
                      <a:pt x="45" y="204"/>
                      <a:pt x="45" y="204"/>
                    </a:cubicBezTo>
                    <a:cubicBezTo>
                      <a:pt x="42" y="200"/>
                      <a:pt x="40" y="196"/>
                      <a:pt x="38" y="191"/>
                    </a:cubicBezTo>
                    <a:cubicBezTo>
                      <a:pt x="38" y="190"/>
                      <a:pt x="38" y="189"/>
                      <a:pt x="37" y="188"/>
                    </a:cubicBezTo>
                    <a:cubicBezTo>
                      <a:pt x="36" y="184"/>
                      <a:pt x="35" y="179"/>
                      <a:pt x="35" y="174"/>
                    </a:cubicBezTo>
                    <a:cubicBezTo>
                      <a:pt x="35" y="169"/>
                      <a:pt x="36" y="164"/>
                      <a:pt x="37" y="159"/>
                    </a:cubicBezTo>
                    <a:cubicBezTo>
                      <a:pt x="38" y="158"/>
                      <a:pt x="38" y="157"/>
                      <a:pt x="38" y="156"/>
                    </a:cubicBezTo>
                    <a:cubicBezTo>
                      <a:pt x="40" y="152"/>
                      <a:pt x="42" y="147"/>
                      <a:pt x="45" y="144"/>
                    </a:cubicBezTo>
                    <a:cubicBezTo>
                      <a:pt x="45" y="143"/>
                      <a:pt x="45" y="143"/>
                      <a:pt x="45" y="143"/>
                    </a:cubicBezTo>
                    <a:cubicBezTo>
                      <a:pt x="48" y="139"/>
                      <a:pt x="52" y="136"/>
                      <a:pt x="56" y="132"/>
                    </a:cubicBezTo>
                    <a:cubicBezTo>
                      <a:pt x="56" y="132"/>
                      <a:pt x="56" y="132"/>
                      <a:pt x="56" y="132"/>
                    </a:cubicBezTo>
                    <a:cubicBezTo>
                      <a:pt x="60" y="129"/>
                      <a:pt x="65" y="127"/>
                      <a:pt x="70" y="125"/>
                    </a:cubicBezTo>
                    <a:cubicBezTo>
                      <a:pt x="75" y="123"/>
                      <a:pt x="81" y="122"/>
                      <a:pt x="87" y="122"/>
                    </a:cubicBezTo>
                    <a:cubicBezTo>
                      <a:pt x="93" y="122"/>
                      <a:pt x="99" y="123"/>
                      <a:pt x="105" y="125"/>
                    </a:cubicBezTo>
                    <a:cubicBezTo>
                      <a:pt x="110" y="127"/>
                      <a:pt x="114" y="129"/>
                      <a:pt x="118" y="132"/>
                    </a:cubicBezTo>
                    <a:cubicBezTo>
                      <a:pt x="118" y="132"/>
                      <a:pt x="118" y="132"/>
                      <a:pt x="119" y="132"/>
                    </a:cubicBezTo>
                    <a:cubicBezTo>
                      <a:pt x="123" y="136"/>
                      <a:pt x="126" y="139"/>
                      <a:pt x="129" y="143"/>
                    </a:cubicBezTo>
                    <a:cubicBezTo>
                      <a:pt x="129" y="143"/>
                      <a:pt x="129" y="143"/>
                      <a:pt x="129" y="144"/>
                    </a:cubicBezTo>
                    <a:cubicBezTo>
                      <a:pt x="132" y="147"/>
                      <a:pt x="134" y="152"/>
                      <a:pt x="136" y="156"/>
                    </a:cubicBezTo>
                    <a:cubicBezTo>
                      <a:pt x="136" y="157"/>
                      <a:pt x="137" y="158"/>
                      <a:pt x="137" y="159"/>
                    </a:cubicBezTo>
                    <a:cubicBezTo>
                      <a:pt x="138" y="164"/>
                      <a:pt x="139" y="169"/>
                      <a:pt x="139" y="174"/>
                    </a:cubicBezTo>
                    <a:cubicBezTo>
                      <a:pt x="139" y="179"/>
                      <a:pt x="138" y="184"/>
                      <a:pt x="137" y="188"/>
                    </a:cubicBezTo>
                    <a:close/>
                  </a:path>
                </a:pathLst>
              </a:custGeom>
              <a:solidFill>
                <a:schemeClr val="bg1"/>
              </a:solidFill>
              <a:ln>
                <a:solidFill>
                  <a:schemeClr val="bg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7"/>
              <p:cNvSpPr>
                <a:spLocks noEditPoints="1"/>
              </p:cNvSpPr>
              <p:nvPr/>
            </p:nvSpPr>
            <p:spPr bwMode="auto">
              <a:xfrm>
                <a:off x="730250" y="-1587"/>
                <a:ext cx="655638" cy="2095500"/>
              </a:xfrm>
              <a:custGeom>
                <a:avLst/>
                <a:gdLst>
                  <a:gd name="T0" fmla="*/ 139 w 174"/>
                  <a:gd name="T1" fmla="*/ 313 h 556"/>
                  <a:gd name="T2" fmla="*/ 139 w 174"/>
                  <a:gd name="T3" fmla="*/ 52 h 556"/>
                  <a:gd name="T4" fmla="*/ 87 w 174"/>
                  <a:gd name="T5" fmla="*/ 0 h 556"/>
                  <a:gd name="T6" fmla="*/ 35 w 174"/>
                  <a:gd name="T7" fmla="*/ 52 h 556"/>
                  <a:gd name="T8" fmla="*/ 35 w 174"/>
                  <a:gd name="T9" fmla="*/ 313 h 556"/>
                  <a:gd name="T10" fmla="*/ 0 w 174"/>
                  <a:gd name="T11" fmla="*/ 382 h 556"/>
                  <a:gd name="T12" fmla="*/ 35 w 174"/>
                  <a:gd name="T13" fmla="*/ 451 h 556"/>
                  <a:gd name="T14" fmla="*/ 35 w 174"/>
                  <a:gd name="T15" fmla="*/ 504 h 556"/>
                  <a:gd name="T16" fmla="*/ 87 w 174"/>
                  <a:gd name="T17" fmla="*/ 556 h 556"/>
                  <a:gd name="T18" fmla="*/ 139 w 174"/>
                  <a:gd name="T19" fmla="*/ 504 h 556"/>
                  <a:gd name="T20" fmla="*/ 139 w 174"/>
                  <a:gd name="T21" fmla="*/ 451 h 556"/>
                  <a:gd name="T22" fmla="*/ 174 w 174"/>
                  <a:gd name="T23" fmla="*/ 382 h 556"/>
                  <a:gd name="T24" fmla="*/ 139 w 174"/>
                  <a:gd name="T25" fmla="*/ 313 h 556"/>
                  <a:gd name="T26" fmla="*/ 70 w 174"/>
                  <a:gd name="T27" fmla="*/ 52 h 556"/>
                  <a:gd name="T28" fmla="*/ 87 w 174"/>
                  <a:gd name="T29" fmla="*/ 35 h 556"/>
                  <a:gd name="T30" fmla="*/ 104 w 174"/>
                  <a:gd name="T31" fmla="*/ 52 h 556"/>
                  <a:gd name="T32" fmla="*/ 104 w 174"/>
                  <a:gd name="T33" fmla="*/ 297 h 556"/>
                  <a:gd name="T34" fmla="*/ 87 w 174"/>
                  <a:gd name="T35" fmla="*/ 295 h 556"/>
                  <a:gd name="T36" fmla="*/ 70 w 174"/>
                  <a:gd name="T37" fmla="*/ 297 h 556"/>
                  <a:gd name="T38" fmla="*/ 70 w 174"/>
                  <a:gd name="T39" fmla="*/ 52 h 556"/>
                  <a:gd name="T40" fmla="*/ 104 w 174"/>
                  <a:gd name="T41" fmla="*/ 504 h 556"/>
                  <a:gd name="T42" fmla="*/ 87 w 174"/>
                  <a:gd name="T43" fmla="*/ 521 h 556"/>
                  <a:gd name="T44" fmla="*/ 70 w 174"/>
                  <a:gd name="T45" fmla="*/ 504 h 556"/>
                  <a:gd name="T46" fmla="*/ 70 w 174"/>
                  <a:gd name="T47" fmla="*/ 467 h 556"/>
                  <a:gd name="T48" fmla="*/ 87 w 174"/>
                  <a:gd name="T49" fmla="*/ 469 h 556"/>
                  <a:gd name="T50" fmla="*/ 104 w 174"/>
                  <a:gd name="T51" fmla="*/ 467 h 556"/>
                  <a:gd name="T52" fmla="*/ 104 w 174"/>
                  <a:gd name="T53" fmla="*/ 504 h 556"/>
                  <a:gd name="T54" fmla="*/ 137 w 174"/>
                  <a:gd name="T55" fmla="*/ 397 h 556"/>
                  <a:gd name="T56" fmla="*/ 136 w 174"/>
                  <a:gd name="T57" fmla="*/ 400 h 556"/>
                  <a:gd name="T58" fmla="*/ 129 w 174"/>
                  <a:gd name="T59" fmla="*/ 412 h 556"/>
                  <a:gd name="T60" fmla="*/ 129 w 174"/>
                  <a:gd name="T61" fmla="*/ 413 h 556"/>
                  <a:gd name="T62" fmla="*/ 118 w 174"/>
                  <a:gd name="T63" fmla="*/ 424 h 556"/>
                  <a:gd name="T64" fmla="*/ 118 w 174"/>
                  <a:gd name="T65" fmla="*/ 424 h 556"/>
                  <a:gd name="T66" fmla="*/ 104 w 174"/>
                  <a:gd name="T67" fmla="*/ 431 h 556"/>
                  <a:gd name="T68" fmla="*/ 87 w 174"/>
                  <a:gd name="T69" fmla="*/ 434 h 556"/>
                  <a:gd name="T70" fmla="*/ 70 w 174"/>
                  <a:gd name="T71" fmla="*/ 431 h 556"/>
                  <a:gd name="T72" fmla="*/ 56 w 174"/>
                  <a:gd name="T73" fmla="*/ 424 h 556"/>
                  <a:gd name="T74" fmla="*/ 56 w 174"/>
                  <a:gd name="T75" fmla="*/ 424 h 556"/>
                  <a:gd name="T76" fmla="*/ 45 w 174"/>
                  <a:gd name="T77" fmla="*/ 413 h 556"/>
                  <a:gd name="T78" fmla="*/ 45 w 174"/>
                  <a:gd name="T79" fmla="*/ 412 h 556"/>
                  <a:gd name="T80" fmla="*/ 38 w 174"/>
                  <a:gd name="T81" fmla="*/ 400 h 556"/>
                  <a:gd name="T82" fmla="*/ 37 w 174"/>
                  <a:gd name="T83" fmla="*/ 397 h 556"/>
                  <a:gd name="T84" fmla="*/ 35 w 174"/>
                  <a:gd name="T85" fmla="*/ 382 h 556"/>
                  <a:gd name="T86" fmla="*/ 37 w 174"/>
                  <a:gd name="T87" fmla="*/ 368 h 556"/>
                  <a:gd name="T88" fmla="*/ 38 w 174"/>
                  <a:gd name="T89" fmla="*/ 365 h 556"/>
                  <a:gd name="T90" fmla="*/ 45 w 174"/>
                  <a:gd name="T91" fmla="*/ 352 h 556"/>
                  <a:gd name="T92" fmla="*/ 45 w 174"/>
                  <a:gd name="T93" fmla="*/ 352 h 556"/>
                  <a:gd name="T94" fmla="*/ 56 w 174"/>
                  <a:gd name="T95" fmla="*/ 341 h 556"/>
                  <a:gd name="T96" fmla="*/ 56 w 174"/>
                  <a:gd name="T97" fmla="*/ 341 h 556"/>
                  <a:gd name="T98" fmla="*/ 70 w 174"/>
                  <a:gd name="T99" fmla="*/ 333 h 556"/>
                  <a:gd name="T100" fmla="*/ 87 w 174"/>
                  <a:gd name="T101" fmla="*/ 330 h 556"/>
                  <a:gd name="T102" fmla="*/ 104 w 174"/>
                  <a:gd name="T103" fmla="*/ 333 h 556"/>
                  <a:gd name="T104" fmla="*/ 118 w 174"/>
                  <a:gd name="T105" fmla="*/ 341 h 556"/>
                  <a:gd name="T106" fmla="*/ 118 w 174"/>
                  <a:gd name="T107" fmla="*/ 341 h 556"/>
                  <a:gd name="T108" fmla="*/ 129 w 174"/>
                  <a:gd name="T109" fmla="*/ 352 h 556"/>
                  <a:gd name="T110" fmla="*/ 129 w 174"/>
                  <a:gd name="T111" fmla="*/ 352 h 556"/>
                  <a:gd name="T112" fmla="*/ 136 w 174"/>
                  <a:gd name="T113" fmla="*/ 365 h 556"/>
                  <a:gd name="T114" fmla="*/ 137 w 174"/>
                  <a:gd name="T115" fmla="*/ 368 h 556"/>
                  <a:gd name="T116" fmla="*/ 139 w 174"/>
                  <a:gd name="T117" fmla="*/ 382 h 556"/>
                  <a:gd name="T118" fmla="*/ 137 w 174"/>
                  <a:gd name="T119" fmla="*/ 397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4" h="556">
                    <a:moveTo>
                      <a:pt x="139" y="313"/>
                    </a:moveTo>
                    <a:cubicBezTo>
                      <a:pt x="139" y="52"/>
                      <a:pt x="139" y="52"/>
                      <a:pt x="139" y="52"/>
                    </a:cubicBezTo>
                    <a:cubicBezTo>
                      <a:pt x="139" y="23"/>
                      <a:pt x="116" y="0"/>
                      <a:pt x="87" y="0"/>
                    </a:cubicBezTo>
                    <a:cubicBezTo>
                      <a:pt x="58" y="0"/>
                      <a:pt x="35" y="23"/>
                      <a:pt x="35" y="52"/>
                    </a:cubicBezTo>
                    <a:cubicBezTo>
                      <a:pt x="35" y="313"/>
                      <a:pt x="35" y="313"/>
                      <a:pt x="35" y="313"/>
                    </a:cubicBezTo>
                    <a:cubicBezTo>
                      <a:pt x="14" y="329"/>
                      <a:pt x="0" y="354"/>
                      <a:pt x="0" y="382"/>
                    </a:cubicBezTo>
                    <a:cubicBezTo>
                      <a:pt x="0" y="411"/>
                      <a:pt x="14" y="435"/>
                      <a:pt x="35" y="451"/>
                    </a:cubicBezTo>
                    <a:cubicBezTo>
                      <a:pt x="35" y="504"/>
                      <a:pt x="35" y="504"/>
                      <a:pt x="35" y="504"/>
                    </a:cubicBezTo>
                    <a:cubicBezTo>
                      <a:pt x="35" y="533"/>
                      <a:pt x="58" y="556"/>
                      <a:pt x="87" y="556"/>
                    </a:cubicBezTo>
                    <a:cubicBezTo>
                      <a:pt x="116" y="556"/>
                      <a:pt x="139" y="533"/>
                      <a:pt x="139" y="504"/>
                    </a:cubicBezTo>
                    <a:cubicBezTo>
                      <a:pt x="139" y="451"/>
                      <a:pt x="139" y="451"/>
                      <a:pt x="139" y="451"/>
                    </a:cubicBezTo>
                    <a:cubicBezTo>
                      <a:pt x="160" y="435"/>
                      <a:pt x="174" y="411"/>
                      <a:pt x="174" y="382"/>
                    </a:cubicBezTo>
                    <a:cubicBezTo>
                      <a:pt x="174" y="354"/>
                      <a:pt x="160" y="329"/>
                      <a:pt x="139" y="313"/>
                    </a:cubicBezTo>
                    <a:close/>
                    <a:moveTo>
                      <a:pt x="70" y="52"/>
                    </a:moveTo>
                    <a:cubicBezTo>
                      <a:pt x="70" y="43"/>
                      <a:pt x="77" y="35"/>
                      <a:pt x="87" y="35"/>
                    </a:cubicBezTo>
                    <a:cubicBezTo>
                      <a:pt x="97" y="35"/>
                      <a:pt x="104" y="43"/>
                      <a:pt x="104" y="52"/>
                    </a:cubicBezTo>
                    <a:cubicBezTo>
                      <a:pt x="104" y="297"/>
                      <a:pt x="104" y="297"/>
                      <a:pt x="104" y="297"/>
                    </a:cubicBezTo>
                    <a:cubicBezTo>
                      <a:pt x="99" y="296"/>
                      <a:pt x="93" y="295"/>
                      <a:pt x="87" y="295"/>
                    </a:cubicBezTo>
                    <a:cubicBezTo>
                      <a:pt x="81" y="295"/>
                      <a:pt x="75" y="296"/>
                      <a:pt x="70" y="297"/>
                    </a:cubicBezTo>
                    <a:lnTo>
                      <a:pt x="70" y="52"/>
                    </a:lnTo>
                    <a:close/>
                    <a:moveTo>
                      <a:pt x="104" y="504"/>
                    </a:moveTo>
                    <a:cubicBezTo>
                      <a:pt x="104" y="513"/>
                      <a:pt x="97" y="521"/>
                      <a:pt x="87" y="521"/>
                    </a:cubicBezTo>
                    <a:cubicBezTo>
                      <a:pt x="77" y="521"/>
                      <a:pt x="70" y="513"/>
                      <a:pt x="70" y="504"/>
                    </a:cubicBezTo>
                    <a:cubicBezTo>
                      <a:pt x="70" y="467"/>
                      <a:pt x="70" y="467"/>
                      <a:pt x="70" y="467"/>
                    </a:cubicBezTo>
                    <a:cubicBezTo>
                      <a:pt x="75" y="469"/>
                      <a:pt x="81" y="469"/>
                      <a:pt x="87" y="469"/>
                    </a:cubicBezTo>
                    <a:cubicBezTo>
                      <a:pt x="93" y="469"/>
                      <a:pt x="99" y="469"/>
                      <a:pt x="104" y="467"/>
                    </a:cubicBezTo>
                    <a:lnTo>
                      <a:pt x="104" y="504"/>
                    </a:lnTo>
                    <a:close/>
                    <a:moveTo>
                      <a:pt x="137" y="397"/>
                    </a:moveTo>
                    <a:cubicBezTo>
                      <a:pt x="137" y="398"/>
                      <a:pt x="136" y="399"/>
                      <a:pt x="136" y="400"/>
                    </a:cubicBezTo>
                    <a:cubicBezTo>
                      <a:pt x="134" y="404"/>
                      <a:pt x="132" y="409"/>
                      <a:pt x="129" y="412"/>
                    </a:cubicBezTo>
                    <a:cubicBezTo>
                      <a:pt x="129" y="412"/>
                      <a:pt x="129" y="413"/>
                      <a:pt x="129" y="413"/>
                    </a:cubicBezTo>
                    <a:cubicBezTo>
                      <a:pt x="126" y="417"/>
                      <a:pt x="123" y="420"/>
                      <a:pt x="118" y="424"/>
                    </a:cubicBezTo>
                    <a:cubicBezTo>
                      <a:pt x="118" y="424"/>
                      <a:pt x="118" y="424"/>
                      <a:pt x="118" y="424"/>
                    </a:cubicBezTo>
                    <a:cubicBezTo>
                      <a:pt x="114" y="427"/>
                      <a:pt x="109" y="429"/>
                      <a:pt x="104" y="431"/>
                    </a:cubicBezTo>
                    <a:cubicBezTo>
                      <a:pt x="99" y="433"/>
                      <a:pt x="93" y="434"/>
                      <a:pt x="87" y="434"/>
                    </a:cubicBezTo>
                    <a:cubicBezTo>
                      <a:pt x="81" y="434"/>
                      <a:pt x="75" y="433"/>
                      <a:pt x="70" y="431"/>
                    </a:cubicBezTo>
                    <a:cubicBezTo>
                      <a:pt x="65" y="429"/>
                      <a:pt x="60" y="427"/>
                      <a:pt x="56" y="424"/>
                    </a:cubicBezTo>
                    <a:cubicBezTo>
                      <a:pt x="56" y="424"/>
                      <a:pt x="56" y="424"/>
                      <a:pt x="56" y="424"/>
                    </a:cubicBezTo>
                    <a:cubicBezTo>
                      <a:pt x="51" y="420"/>
                      <a:pt x="48" y="417"/>
                      <a:pt x="45" y="413"/>
                    </a:cubicBezTo>
                    <a:cubicBezTo>
                      <a:pt x="45" y="413"/>
                      <a:pt x="45" y="412"/>
                      <a:pt x="45" y="412"/>
                    </a:cubicBezTo>
                    <a:cubicBezTo>
                      <a:pt x="42" y="409"/>
                      <a:pt x="40" y="404"/>
                      <a:pt x="38" y="400"/>
                    </a:cubicBezTo>
                    <a:cubicBezTo>
                      <a:pt x="38" y="399"/>
                      <a:pt x="37" y="398"/>
                      <a:pt x="37" y="397"/>
                    </a:cubicBezTo>
                    <a:cubicBezTo>
                      <a:pt x="36" y="392"/>
                      <a:pt x="35" y="387"/>
                      <a:pt x="35" y="382"/>
                    </a:cubicBezTo>
                    <a:cubicBezTo>
                      <a:pt x="35" y="377"/>
                      <a:pt x="36" y="372"/>
                      <a:pt x="37" y="368"/>
                    </a:cubicBezTo>
                    <a:cubicBezTo>
                      <a:pt x="37" y="367"/>
                      <a:pt x="38" y="366"/>
                      <a:pt x="38" y="365"/>
                    </a:cubicBezTo>
                    <a:cubicBezTo>
                      <a:pt x="40" y="360"/>
                      <a:pt x="42" y="356"/>
                      <a:pt x="45" y="352"/>
                    </a:cubicBezTo>
                    <a:cubicBezTo>
                      <a:pt x="45" y="352"/>
                      <a:pt x="45" y="352"/>
                      <a:pt x="45" y="352"/>
                    </a:cubicBezTo>
                    <a:cubicBezTo>
                      <a:pt x="48" y="348"/>
                      <a:pt x="51" y="344"/>
                      <a:pt x="56" y="341"/>
                    </a:cubicBezTo>
                    <a:cubicBezTo>
                      <a:pt x="56" y="341"/>
                      <a:pt x="56" y="341"/>
                      <a:pt x="56" y="341"/>
                    </a:cubicBezTo>
                    <a:cubicBezTo>
                      <a:pt x="60" y="338"/>
                      <a:pt x="65" y="335"/>
                      <a:pt x="70" y="333"/>
                    </a:cubicBezTo>
                    <a:cubicBezTo>
                      <a:pt x="75" y="331"/>
                      <a:pt x="81" y="330"/>
                      <a:pt x="87" y="330"/>
                    </a:cubicBezTo>
                    <a:cubicBezTo>
                      <a:pt x="93" y="330"/>
                      <a:pt x="99" y="331"/>
                      <a:pt x="104" y="333"/>
                    </a:cubicBezTo>
                    <a:cubicBezTo>
                      <a:pt x="109" y="335"/>
                      <a:pt x="114" y="338"/>
                      <a:pt x="118" y="341"/>
                    </a:cubicBezTo>
                    <a:cubicBezTo>
                      <a:pt x="118" y="341"/>
                      <a:pt x="118" y="341"/>
                      <a:pt x="118" y="341"/>
                    </a:cubicBezTo>
                    <a:cubicBezTo>
                      <a:pt x="123" y="344"/>
                      <a:pt x="126" y="348"/>
                      <a:pt x="129" y="352"/>
                    </a:cubicBezTo>
                    <a:cubicBezTo>
                      <a:pt x="129" y="352"/>
                      <a:pt x="129" y="352"/>
                      <a:pt x="129" y="352"/>
                    </a:cubicBezTo>
                    <a:cubicBezTo>
                      <a:pt x="132" y="356"/>
                      <a:pt x="134" y="360"/>
                      <a:pt x="136" y="365"/>
                    </a:cubicBezTo>
                    <a:cubicBezTo>
                      <a:pt x="136" y="366"/>
                      <a:pt x="137" y="367"/>
                      <a:pt x="137" y="368"/>
                    </a:cubicBezTo>
                    <a:cubicBezTo>
                      <a:pt x="138" y="372"/>
                      <a:pt x="139" y="377"/>
                      <a:pt x="139" y="382"/>
                    </a:cubicBezTo>
                    <a:cubicBezTo>
                      <a:pt x="139" y="387"/>
                      <a:pt x="138" y="392"/>
                      <a:pt x="137" y="397"/>
                    </a:cubicBezTo>
                    <a:close/>
                  </a:path>
                </a:pathLst>
              </a:custGeom>
              <a:solidFill>
                <a:schemeClr val="bg1"/>
              </a:solidFill>
              <a:ln>
                <a:solidFill>
                  <a:schemeClr val="bg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sp>
        <p:nvSpPr>
          <p:cNvPr id="30" name="Rectangle 29"/>
          <p:cNvSpPr/>
          <p:nvPr/>
        </p:nvSpPr>
        <p:spPr>
          <a:xfrm>
            <a:off x="8390908" y="1814151"/>
            <a:ext cx="1806905" cy="461665"/>
          </a:xfrm>
          <a:prstGeom prst="rect">
            <a:avLst/>
          </a:prstGeom>
        </p:spPr>
        <p:txBody>
          <a:bodyPr wrap="none">
            <a:spAutoFit/>
          </a:bodyPr>
          <a:lstStyle/>
          <a:p>
            <a:r>
              <a:rPr lang="en-US" sz="2400" dirty="0">
                <a:solidFill>
                  <a:schemeClr val="bg1">
                    <a:lumMod val="95000"/>
                  </a:schemeClr>
                </a:solidFill>
              </a:rPr>
              <a:t>Canal</a:t>
            </a:r>
            <a:r>
              <a:rPr lang="zh-CN" altLang="en-US" sz="2400" dirty="0">
                <a:solidFill>
                  <a:schemeClr val="bg1">
                    <a:lumMod val="95000"/>
                  </a:schemeClr>
                </a:solidFill>
              </a:rPr>
              <a:t> </a:t>
            </a:r>
            <a:r>
              <a:rPr lang="en-US" altLang="zh-CN" sz="2400" dirty="0">
                <a:solidFill>
                  <a:schemeClr val="bg1">
                    <a:lumMod val="95000"/>
                  </a:schemeClr>
                </a:solidFill>
              </a:rPr>
              <a:t>Plug-in</a:t>
            </a:r>
            <a:endParaRPr lang="ms-MY" sz="2400" dirty="0">
              <a:solidFill>
                <a:schemeClr val="bg1">
                  <a:lumMod val="95000"/>
                </a:schemeClr>
              </a:solidFill>
            </a:endParaRPr>
          </a:p>
        </p:txBody>
      </p:sp>
      <p:sp>
        <p:nvSpPr>
          <p:cNvPr id="31" name="Rectangle 30"/>
          <p:cNvSpPr/>
          <p:nvPr/>
        </p:nvSpPr>
        <p:spPr>
          <a:xfrm>
            <a:off x="8377375" y="2218883"/>
            <a:ext cx="3048902" cy="461665"/>
          </a:xfrm>
          <a:prstGeom prst="rect">
            <a:avLst/>
          </a:prstGeom>
        </p:spPr>
        <p:txBody>
          <a:bodyPr wrap="square">
            <a:spAutoFit/>
          </a:bodyPr>
          <a:lstStyle/>
          <a:p>
            <a:r>
              <a:rPr lang="ms-MY" sz="1200" dirty="0" err="1">
                <a:solidFill>
                  <a:schemeClr val="bg1">
                    <a:lumMod val="95000"/>
                  </a:schemeClr>
                </a:solidFill>
                <a:latin typeface="Source Sans Pro Light" pitchFamily="34" charset="0"/>
              </a:rPr>
              <a:t>Canal插件</a:t>
            </a:r>
            <a:endParaRPr lang="ms-MY" sz="1200" dirty="0">
              <a:solidFill>
                <a:schemeClr val="bg1">
                  <a:lumMod val="95000"/>
                </a:schemeClr>
              </a:solidFill>
              <a:latin typeface="Source Sans Pro Light" pitchFamily="34" charset="0"/>
            </a:endParaRPr>
          </a:p>
          <a:p>
            <a:r>
              <a:rPr lang="ms-MY" sz="1200" dirty="0" err="1">
                <a:solidFill>
                  <a:schemeClr val="bg1">
                    <a:lumMod val="95000"/>
                  </a:schemeClr>
                </a:solidFill>
                <a:latin typeface="Source Sans Pro Light" pitchFamily="34" charset="0"/>
              </a:rPr>
              <a:t>在运维工具中集成</a:t>
            </a:r>
            <a:r>
              <a:rPr lang="zh-CN" altLang="en-US" sz="1200" dirty="0">
                <a:solidFill>
                  <a:schemeClr val="bg1">
                    <a:lumMod val="95000"/>
                  </a:schemeClr>
                </a:solidFill>
                <a:latin typeface="Source Sans Pro Light" pitchFamily="34" charset="0"/>
              </a:rPr>
              <a:t> </a:t>
            </a:r>
            <a:r>
              <a:rPr lang="ms-MY" sz="1200" dirty="0" err="1">
                <a:solidFill>
                  <a:schemeClr val="bg1">
                    <a:lumMod val="95000"/>
                  </a:schemeClr>
                </a:solidFill>
                <a:latin typeface="Source Sans Pro Light" pitchFamily="34" charset="0"/>
              </a:rPr>
              <a:t>Canal</a:t>
            </a:r>
            <a:r>
              <a:rPr lang="zh-CN" altLang="en-US" sz="1200" dirty="0">
                <a:solidFill>
                  <a:schemeClr val="bg1">
                    <a:lumMod val="95000"/>
                  </a:schemeClr>
                </a:solidFill>
                <a:latin typeface="Source Sans Pro Light" pitchFamily="34" charset="0"/>
              </a:rPr>
              <a:t> </a:t>
            </a:r>
            <a:r>
              <a:rPr lang="ms-MY" sz="1200" dirty="0" err="1">
                <a:solidFill>
                  <a:schemeClr val="bg1">
                    <a:lumMod val="95000"/>
                  </a:schemeClr>
                </a:solidFill>
                <a:latin typeface="Source Sans Pro Light" pitchFamily="34" charset="0"/>
              </a:rPr>
              <a:t>的功能</a:t>
            </a:r>
            <a:endParaRPr lang="en-US" sz="1200" dirty="0">
              <a:solidFill>
                <a:schemeClr val="bg1">
                  <a:lumMod val="95000"/>
                </a:schemeClr>
              </a:solidFill>
            </a:endParaRPr>
          </a:p>
        </p:txBody>
      </p:sp>
      <p:sp>
        <p:nvSpPr>
          <p:cNvPr id="32" name="Rectangle 31"/>
          <p:cNvSpPr/>
          <p:nvPr/>
        </p:nvSpPr>
        <p:spPr>
          <a:xfrm>
            <a:off x="432216" y="4030090"/>
            <a:ext cx="3441567" cy="461665"/>
          </a:xfrm>
          <a:prstGeom prst="rect">
            <a:avLst/>
          </a:prstGeom>
        </p:spPr>
        <p:txBody>
          <a:bodyPr wrap="square">
            <a:spAutoFit/>
          </a:bodyPr>
          <a:lstStyle/>
          <a:p>
            <a:pPr algn="r"/>
            <a:r>
              <a:rPr lang="ms-MY" sz="2400" dirty="0" err="1">
                <a:solidFill>
                  <a:schemeClr val="bg1">
                    <a:lumMod val="95000"/>
                  </a:schemeClr>
                </a:solidFill>
              </a:rPr>
              <a:t>Privileges</a:t>
            </a:r>
            <a:r>
              <a:rPr lang="zh-CN" altLang="en-US" sz="2400" dirty="0">
                <a:solidFill>
                  <a:schemeClr val="bg1">
                    <a:lumMod val="95000"/>
                  </a:schemeClr>
                </a:solidFill>
              </a:rPr>
              <a:t> </a:t>
            </a:r>
            <a:r>
              <a:rPr lang="en-US" altLang="zh-CN" sz="2400" dirty="0">
                <a:solidFill>
                  <a:schemeClr val="bg1">
                    <a:lumMod val="95000"/>
                  </a:schemeClr>
                </a:solidFill>
              </a:rPr>
              <a:t>Manage</a:t>
            </a:r>
            <a:r>
              <a:rPr lang="zh-CN" altLang="en-US" sz="2400" dirty="0">
                <a:solidFill>
                  <a:schemeClr val="bg1">
                    <a:lumMod val="95000"/>
                  </a:schemeClr>
                </a:solidFill>
              </a:rPr>
              <a:t> </a:t>
            </a:r>
            <a:r>
              <a:rPr lang="en-US" altLang="zh-CN" sz="2400" dirty="0">
                <a:solidFill>
                  <a:schemeClr val="bg1">
                    <a:lumMod val="95000"/>
                  </a:schemeClr>
                </a:solidFill>
              </a:rPr>
              <a:t>Plug-in</a:t>
            </a:r>
            <a:endParaRPr lang="ms-MY" sz="2400" dirty="0">
              <a:solidFill>
                <a:schemeClr val="bg1">
                  <a:lumMod val="95000"/>
                </a:schemeClr>
              </a:solidFill>
            </a:endParaRPr>
          </a:p>
        </p:txBody>
      </p:sp>
      <p:sp>
        <p:nvSpPr>
          <p:cNvPr id="33" name="Rectangle 32"/>
          <p:cNvSpPr/>
          <p:nvPr/>
        </p:nvSpPr>
        <p:spPr>
          <a:xfrm>
            <a:off x="852714" y="4434822"/>
            <a:ext cx="3048902" cy="461665"/>
          </a:xfrm>
          <a:prstGeom prst="rect">
            <a:avLst/>
          </a:prstGeom>
        </p:spPr>
        <p:txBody>
          <a:bodyPr wrap="square">
            <a:spAutoFit/>
          </a:bodyPr>
          <a:lstStyle/>
          <a:p>
            <a:pPr algn="r"/>
            <a:r>
              <a:rPr lang="ms-MY" sz="1200" dirty="0" err="1">
                <a:solidFill>
                  <a:schemeClr val="bg1">
                    <a:lumMod val="95000"/>
                  </a:schemeClr>
                </a:solidFill>
                <a:latin typeface="Source Sans Pro Light" pitchFamily="34" charset="0"/>
              </a:rPr>
              <a:t>权限管理插件</a:t>
            </a:r>
            <a:endParaRPr lang="en-US" sz="1200" dirty="0">
              <a:solidFill>
                <a:schemeClr val="bg1">
                  <a:lumMod val="95000"/>
                </a:schemeClr>
              </a:solidFill>
              <a:latin typeface="Source Sans Pro Light" pitchFamily="34" charset="0"/>
            </a:endParaRPr>
          </a:p>
          <a:p>
            <a:pPr algn="r"/>
            <a:r>
              <a:rPr lang="zh-CN" altLang="en-US" sz="1200" dirty="0">
                <a:solidFill>
                  <a:schemeClr val="bg1">
                    <a:lumMod val="95000"/>
                  </a:schemeClr>
                </a:solidFill>
                <a:latin typeface="Source Sans Pro Light" pitchFamily="34" charset="0"/>
              </a:rPr>
              <a:t>对不同用户配置使用不同工具的权限</a:t>
            </a:r>
            <a:endParaRPr lang="en-US" sz="1200" dirty="0">
              <a:solidFill>
                <a:schemeClr val="bg1">
                  <a:lumMod val="95000"/>
                </a:schemeClr>
              </a:solidFill>
            </a:endParaRPr>
          </a:p>
        </p:txBody>
      </p:sp>
    </p:spTree>
    <p:extLst>
      <p:ext uri="{BB962C8B-B14F-4D97-AF65-F5344CB8AC3E}">
        <p14:creationId xmlns:p14="http://schemas.microsoft.com/office/powerpoint/2010/main" val="441535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p:cTn id="17" dur="500" fill="hold"/>
                                        <p:tgtEl>
                                          <p:spTgt spid="35"/>
                                        </p:tgtEl>
                                        <p:attrNameLst>
                                          <p:attrName>ppt_w</p:attrName>
                                        </p:attrNameLst>
                                      </p:cBhvr>
                                      <p:tavLst>
                                        <p:tav tm="0">
                                          <p:val>
                                            <p:fltVal val="0"/>
                                          </p:val>
                                        </p:tav>
                                        <p:tav tm="100000">
                                          <p:val>
                                            <p:strVal val="#ppt_w"/>
                                          </p:val>
                                        </p:tav>
                                      </p:tavLst>
                                    </p:anim>
                                    <p:anim calcmode="lin" valueType="num">
                                      <p:cBhvr>
                                        <p:cTn id="18" dur="500" fill="hold"/>
                                        <p:tgtEl>
                                          <p:spTgt spid="35"/>
                                        </p:tgtEl>
                                        <p:attrNameLst>
                                          <p:attrName>ppt_h</p:attrName>
                                        </p:attrNameLst>
                                      </p:cBhvr>
                                      <p:tavLst>
                                        <p:tav tm="0">
                                          <p:val>
                                            <p:fltVal val="0"/>
                                          </p:val>
                                        </p:tav>
                                        <p:tav tm="100000">
                                          <p:val>
                                            <p:strVal val="#ppt_h"/>
                                          </p:val>
                                        </p:tav>
                                      </p:tavLst>
                                    </p:anim>
                                    <p:animEffect transition="in" filter="fade">
                                      <p:cBhvr>
                                        <p:cTn id="19" dur="500"/>
                                        <p:tgtEl>
                                          <p:spTgt spid="35"/>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childTnLst>
                          </p:cTn>
                        </p:par>
                        <p:par>
                          <p:cTn id="27" fill="hold">
                            <p:stCondLst>
                              <p:cond delay="2000"/>
                            </p:stCondLst>
                            <p:childTnLst>
                              <p:par>
                                <p:cTn id="28" presetID="22" presetClass="entr" presetSubtype="1" fill="hold"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up)">
                                      <p:cBhvr>
                                        <p:cTn id="30" dur="500"/>
                                        <p:tgtEl>
                                          <p:spTgt spid="14"/>
                                        </p:tgtEl>
                                      </p:cBhvr>
                                    </p:animEffect>
                                  </p:childTnLst>
                                </p:cTn>
                              </p:par>
                            </p:childTnLst>
                          </p:cTn>
                        </p:par>
                        <p:par>
                          <p:cTn id="31" fill="hold">
                            <p:stCondLst>
                              <p:cond delay="2500"/>
                            </p:stCondLst>
                            <p:childTnLst>
                              <p:par>
                                <p:cTn id="32" presetID="2" presetClass="entr" presetSubtype="4"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500" fill="hold"/>
                                        <p:tgtEl>
                                          <p:spTgt spid="15"/>
                                        </p:tgtEl>
                                        <p:attrNameLst>
                                          <p:attrName>ppt_x</p:attrName>
                                        </p:attrNameLst>
                                      </p:cBhvr>
                                      <p:tavLst>
                                        <p:tav tm="0">
                                          <p:val>
                                            <p:strVal val="#ppt_x"/>
                                          </p:val>
                                        </p:tav>
                                        <p:tav tm="100000">
                                          <p:val>
                                            <p:strVal val="#ppt_x"/>
                                          </p:val>
                                        </p:tav>
                                      </p:tavLst>
                                    </p:anim>
                                    <p:anim calcmode="lin" valueType="num">
                                      <p:cBhvr additive="base">
                                        <p:cTn id="35" dur="500" fill="hold"/>
                                        <p:tgtEl>
                                          <p:spTgt spid="15"/>
                                        </p:tgtEl>
                                        <p:attrNameLst>
                                          <p:attrName>ppt_y</p:attrName>
                                        </p:attrNameLst>
                                      </p:cBhvr>
                                      <p:tavLst>
                                        <p:tav tm="0">
                                          <p:val>
                                            <p:strVal val="1+#ppt_h/2"/>
                                          </p:val>
                                        </p:tav>
                                        <p:tav tm="100000">
                                          <p:val>
                                            <p:strVal val="#ppt_y"/>
                                          </p:val>
                                        </p:tav>
                                      </p:tavLst>
                                    </p:anim>
                                  </p:childTnLst>
                                </p:cTn>
                              </p:par>
                            </p:childTnLst>
                          </p:cTn>
                        </p:par>
                        <p:par>
                          <p:cTn id="36" fill="hold">
                            <p:stCondLst>
                              <p:cond delay="3000"/>
                            </p:stCondLst>
                            <p:childTnLst>
                              <p:par>
                                <p:cTn id="37" presetID="2" presetClass="entr" presetSubtype="8"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500" fill="hold"/>
                                        <p:tgtEl>
                                          <p:spTgt spid="18"/>
                                        </p:tgtEl>
                                        <p:attrNameLst>
                                          <p:attrName>ppt_x</p:attrName>
                                        </p:attrNameLst>
                                      </p:cBhvr>
                                      <p:tavLst>
                                        <p:tav tm="0">
                                          <p:val>
                                            <p:strVal val="0-#ppt_w/2"/>
                                          </p:val>
                                        </p:tav>
                                        <p:tav tm="100000">
                                          <p:val>
                                            <p:strVal val="#ppt_x"/>
                                          </p:val>
                                        </p:tav>
                                      </p:tavLst>
                                    </p:anim>
                                    <p:anim calcmode="lin" valueType="num">
                                      <p:cBhvr additive="base">
                                        <p:cTn id="40" dur="500" fill="hold"/>
                                        <p:tgtEl>
                                          <p:spTgt spid="18"/>
                                        </p:tgtEl>
                                        <p:attrNameLst>
                                          <p:attrName>ppt_y</p:attrName>
                                        </p:attrNameLst>
                                      </p:cBhvr>
                                      <p:tavLst>
                                        <p:tav tm="0">
                                          <p:val>
                                            <p:strVal val="#ppt_y"/>
                                          </p:val>
                                        </p:tav>
                                        <p:tav tm="100000">
                                          <p:val>
                                            <p:strVal val="#ppt_y"/>
                                          </p:val>
                                        </p:tav>
                                      </p:tavLst>
                                    </p:anim>
                                  </p:childTnLst>
                                </p:cTn>
                              </p:par>
                            </p:childTnLst>
                          </p:cTn>
                        </p:par>
                        <p:par>
                          <p:cTn id="41" fill="hold">
                            <p:stCondLst>
                              <p:cond delay="3500"/>
                            </p:stCondLst>
                            <p:childTnLst>
                              <p:par>
                                <p:cTn id="42" presetID="53" presetClass="entr" presetSubtype="16" fill="hold" nodeType="afterEffect">
                                  <p:stCondLst>
                                    <p:cond delay="0"/>
                                  </p:stCondLst>
                                  <p:childTnLst>
                                    <p:set>
                                      <p:cBhvr>
                                        <p:cTn id="43" dur="1" fill="hold">
                                          <p:stCondLst>
                                            <p:cond delay="0"/>
                                          </p:stCondLst>
                                        </p:cTn>
                                        <p:tgtEl>
                                          <p:spTgt spid="34"/>
                                        </p:tgtEl>
                                        <p:attrNameLst>
                                          <p:attrName>style.visibility</p:attrName>
                                        </p:attrNameLst>
                                      </p:cBhvr>
                                      <p:to>
                                        <p:strVal val="visible"/>
                                      </p:to>
                                    </p:set>
                                    <p:anim calcmode="lin" valueType="num">
                                      <p:cBhvr>
                                        <p:cTn id="44" dur="500" fill="hold"/>
                                        <p:tgtEl>
                                          <p:spTgt spid="34"/>
                                        </p:tgtEl>
                                        <p:attrNameLst>
                                          <p:attrName>ppt_w</p:attrName>
                                        </p:attrNameLst>
                                      </p:cBhvr>
                                      <p:tavLst>
                                        <p:tav tm="0">
                                          <p:val>
                                            <p:fltVal val="0"/>
                                          </p:val>
                                        </p:tav>
                                        <p:tav tm="100000">
                                          <p:val>
                                            <p:strVal val="#ppt_w"/>
                                          </p:val>
                                        </p:tav>
                                      </p:tavLst>
                                    </p:anim>
                                    <p:anim calcmode="lin" valueType="num">
                                      <p:cBhvr>
                                        <p:cTn id="45" dur="500" fill="hold"/>
                                        <p:tgtEl>
                                          <p:spTgt spid="34"/>
                                        </p:tgtEl>
                                        <p:attrNameLst>
                                          <p:attrName>ppt_h</p:attrName>
                                        </p:attrNameLst>
                                      </p:cBhvr>
                                      <p:tavLst>
                                        <p:tav tm="0">
                                          <p:val>
                                            <p:fltVal val="0"/>
                                          </p:val>
                                        </p:tav>
                                        <p:tav tm="100000">
                                          <p:val>
                                            <p:strVal val="#ppt_h"/>
                                          </p:val>
                                        </p:tav>
                                      </p:tavLst>
                                    </p:anim>
                                    <p:animEffect transition="in" filter="fade">
                                      <p:cBhvr>
                                        <p:cTn id="46" dur="500"/>
                                        <p:tgtEl>
                                          <p:spTgt spid="34"/>
                                        </p:tgtEl>
                                      </p:cBhvr>
                                    </p:animEffect>
                                  </p:childTnLst>
                                </p:cTn>
                              </p:par>
                            </p:childTnLst>
                          </p:cTn>
                        </p:par>
                        <p:par>
                          <p:cTn id="47" fill="hold">
                            <p:stCondLst>
                              <p:cond delay="4000"/>
                            </p:stCondLst>
                            <p:childTnLst>
                              <p:par>
                                <p:cTn id="48" presetID="10" presetClass="entr" presetSubtype="0" fill="hold" grpId="0"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childTnLst>
                          </p:cTn>
                        </p:par>
                        <p:par>
                          <p:cTn id="54" fill="hold">
                            <p:stCondLst>
                              <p:cond delay="4500"/>
                            </p:stCondLst>
                            <p:childTnLst>
                              <p:par>
                                <p:cTn id="55" presetID="22" presetClass="entr" presetSubtype="1" fill="hold" nodeType="after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up)">
                                      <p:cBhvr>
                                        <p:cTn id="5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5" grpId="0" animBg="1"/>
      <p:bldP spid="18" grpId="0" animBg="1"/>
      <p:bldP spid="30" grpId="0"/>
      <p:bldP spid="31" grpId="0"/>
      <p:bldP spid="32" grpId="0"/>
      <p:bldP spid="3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WE</a:t>
            </a:r>
            <a:r>
              <a:rPr lang="zh-CN" altLang="en-US" dirty="0"/>
              <a:t> </a:t>
            </a:r>
            <a:r>
              <a:rPr lang="en-US" altLang="zh-CN" dirty="0"/>
              <a:t>NEED</a:t>
            </a:r>
            <a:endParaRPr lang="en-US" dirty="0"/>
          </a:p>
        </p:txBody>
      </p:sp>
      <p:sp>
        <p:nvSpPr>
          <p:cNvPr id="88" name="TextBox 87"/>
          <p:cNvSpPr txBox="1"/>
          <p:nvPr/>
        </p:nvSpPr>
        <p:spPr>
          <a:xfrm>
            <a:off x="838200" y="1202162"/>
            <a:ext cx="9786870" cy="307777"/>
          </a:xfrm>
          <a:prstGeom prst="rect">
            <a:avLst/>
          </a:prstGeom>
          <a:noFill/>
        </p:spPr>
        <p:txBody>
          <a:bodyPr wrap="square" rtlCol="0">
            <a:spAutoFit/>
          </a:bodyPr>
          <a:lstStyle/>
          <a:p>
            <a:r>
              <a:rPr lang="ms-MY" altLang="zh-CN" sz="1400" b="1" i="1" dirty="0" err="1">
                <a:solidFill>
                  <a:schemeClr val="tx1">
                    <a:lumMod val="50000"/>
                    <a:lumOff val="50000"/>
                  </a:schemeClr>
                </a:solidFill>
              </a:rPr>
              <a:t>Demand</a:t>
            </a:r>
            <a:r>
              <a:rPr lang="ms-MY" altLang="zh-CN" sz="1400" b="1" i="1" dirty="0">
                <a:solidFill>
                  <a:schemeClr val="tx1">
                    <a:lumMod val="50000"/>
                    <a:lumOff val="50000"/>
                  </a:schemeClr>
                </a:solidFill>
              </a:rPr>
              <a:t> </a:t>
            </a:r>
            <a:r>
              <a:rPr lang="ms-MY" altLang="zh-CN" sz="1400" b="1" i="1" dirty="0" err="1">
                <a:solidFill>
                  <a:schemeClr val="tx1">
                    <a:lumMod val="50000"/>
                    <a:lumOff val="50000"/>
                  </a:schemeClr>
                </a:solidFill>
              </a:rPr>
              <a:t>is</a:t>
            </a:r>
            <a:r>
              <a:rPr lang="ms-MY" altLang="zh-CN" sz="1400" b="1" i="1" dirty="0">
                <a:solidFill>
                  <a:schemeClr val="tx1">
                    <a:lumMod val="50000"/>
                    <a:lumOff val="50000"/>
                  </a:schemeClr>
                </a:solidFill>
              </a:rPr>
              <a:t> </a:t>
            </a:r>
            <a:r>
              <a:rPr lang="ms-MY" altLang="zh-CN" sz="1400" b="1" i="1" dirty="0" err="1">
                <a:solidFill>
                  <a:schemeClr val="tx1">
                    <a:lumMod val="50000"/>
                    <a:lumOff val="50000"/>
                  </a:schemeClr>
                </a:solidFill>
              </a:rPr>
              <a:t>the</a:t>
            </a:r>
            <a:r>
              <a:rPr lang="ms-MY" altLang="zh-CN" sz="1400" b="1" i="1" dirty="0">
                <a:solidFill>
                  <a:schemeClr val="tx1">
                    <a:lumMod val="50000"/>
                    <a:lumOff val="50000"/>
                  </a:schemeClr>
                </a:solidFill>
              </a:rPr>
              <a:t> </a:t>
            </a:r>
            <a:r>
              <a:rPr lang="ms-MY" altLang="zh-CN" sz="1400" b="1" i="1" dirty="0" err="1">
                <a:solidFill>
                  <a:schemeClr val="tx1">
                    <a:lumMod val="50000"/>
                    <a:lumOff val="50000"/>
                  </a:schemeClr>
                </a:solidFill>
              </a:rPr>
              <a:t>best</a:t>
            </a:r>
            <a:r>
              <a:rPr lang="ms-MY" altLang="zh-CN" sz="1400" b="1" i="1" dirty="0">
                <a:solidFill>
                  <a:schemeClr val="tx1">
                    <a:lumMod val="50000"/>
                    <a:lumOff val="50000"/>
                  </a:schemeClr>
                </a:solidFill>
              </a:rPr>
              <a:t> </a:t>
            </a:r>
            <a:r>
              <a:rPr lang="ms-MY" altLang="zh-CN" sz="1400" b="1" i="1" dirty="0" err="1">
                <a:solidFill>
                  <a:schemeClr val="tx1">
                    <a:lumMod val="50000"/>
                    <a:lumOff val="50000"/>
                  </a:schemeClr>
                </a:solidFill>
              </a:rPr>
              <a:t>teacher</a:t>
            </a:r>
            <a:r>
              <a:rPr lang="ms-MY" sz="1400" b="1" i="1" dirty="0">
                <a:solidFill>
                  <a:schemeClr val="tx1">
                    <a:lumMod val="50000"/>
                    <a:lumOff val="50000"/>
                  </a:schemeClr>
                </a:solidFill>
              </a:rPr>
              <a:t>.</a:t>
            </a:r>
            <a:endParaRPr lang="en-US" sz="1400" b="1" i="1" dirty="0">
              <a:solidFill>
                <a:schemeClr val="tx1">
                  <a:lumMod val="50000"/>
                  <a:lumOff val="50000"/>
                </a:schemeClr>
              </a:solidFill>
            </a:endParaRPr>
          </a:p>
        </p:txBody>
      </p:sp>
      <p:grpSp>
        <p:nvGrpSpPr>
          <p:cNvPr id="105" name="Group 104"/>
          <p:cNvGrpSpPr/>
          <p:nvPr/>
        </p:nvGrpSpPr>
        <p:grpSpPr>
          <a:xfrm>
            <a:off x="1467197" y="1758733"/>
            <a:ext cx="2153233" cy="4485311"/>
            <a:chOff x="852715" y="2022352"/>
            <a:chExt cx="2153233" cy="4485311"/>
          </a:xfrm>
          <a:solidFill>
            <a:schemeClr val="bg1"/>
          </a:solidFill>
        </p:grpSpPr>
        <p:sp>
          <p:nvSpPr>
            <p:cNvPr id="40" name="Flowchart: Process 39"/>
            <p:cNvSpPr/>
            <p:nvPr/>
          </p:nvSpPr>
          <p:spPr>
            <a:xfrm>
              <a:off x="852715" y="2022352"/>
              <a:ext cx="2153233" cy="4485311"/>
            </a:xfrm>
            <a:prstGeom prst="flowChartProcess">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3" name="Pentagon 42"/>
            <p:cNvSpPr/>
            <p:nvPr/>
          </p:nvSpPr>
          <p:spPr>
            <a:xfrm rot="5400000">
              <a:off x="1364926" y="1510145"/>
              <a:ext cx="1128810" cy="2153232"/>
            </a:xfrm>
            <a:prstGeom prst="homePlate">
              <a:avLst>
                <a:gd name="adj" fmla="val 807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 name="Flowchart: Process 44"/>
            <p:cNvSpPr/>
            <p:nvPr/>
          </p:nvSpPr>
          <p:spPr>
            <a:xfrm>
              <a:off x="852715" y="2022353"/>
              <a:ext cx="2153233" cy="425425"/>
            </a:xfrm>
            <a:prstGeom prst="flowChartProcess">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mj-lt"/>
                </a:rPr>
                <a:t>Unity</a:t>
              </a:r>
              <a:endParaRPr lang="en-US" dirty="0">
                <a:latin typeface="+mj-lt"/>
              </a:endParaRPr>
            </a:p>
          </p:txBody>
        </p:sp>
        <p:sp>
          <p:nvSpPr>
            <p:cNvPr id="46" name="Rounded Rectangle 45"/>
            <p:cNvSpPr/>
            <p:nvPr/>
          </p:nvSpPr>
          <p:spPr>
            <a:xfrm>
              <a:off x="1032718" y="5888797"/>
              <a:ext cx="1793225" cy="445893"/>
            </a:xfrm>
            <a:prstGeom prst="round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mj-lt"/>
                </a:rPr>
                <a:t>SO WE HOPE</a:t>
              </a:r>
              <a:r>
                <a:rPr lang="zh-CN" altLang="en-US" sz="1200" b="1" dirty="0">
                  <a:latin typeface="+mj-lt"/>
                </a:rPr>
                <a:t> </a:t>
              </a:r>
              <a:r>
                <a:rPr lang="en-US" altLang="zh-CN" sz="1200" b="1" dirty="0">
                  <a:latin typeface="+mj-lt"/>
                </a:rPr>
                <a:t>…</a:t>
              </a:r>
              <a:endParaRPr lang="id-ID" sz="1200" b="1" dirty="0">
                <a:latin typeface="+mj-lt"/>
              </a:endParaRPr>
            </a:p>
          </p:txBody>
        </p:sp>
        <p:grpSp>
          <p:nvGrpSpPr>
            <p:cNvPr id="84" name="Group 83"/>
            <p:cNvGrpSpPr/>
            <p:nvPr/>
          </p:nvGrpSpPr>
          <p:grpSpPr>
            <a:xfrm>
              <a:off x="1770208" y="2530061"/>
              <a:ext cx="339946" cy="495543"/>
              <a:chOff x="3582988" y="3510757"/>
              <a:chExt cx="319088" cy="465138"/>
            </a:xfrm>
            <a:grpFill/>
          </p:grpSpPr>
          <p:sp>
            <p:nvSpPr>
              <p:cNvPr id="85" name="AutoShape 113"/>
              <p:cNvSpPr>
                <a:spLocks/>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86" name="AutoShape 114"/>
              <p:cNvSpPr>
                <a:spLocks/>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101" name="Rectangle 100"/>
            <p:cNvSpPr/>
            <p:nvPr/>
          </p:nvSpPr>
          <p:spPr>
            <a:xfrm>
              <a:off x="1000863" y="3817059"/>
              <a:ext cx="1793225" cy="1569660"/>
            </a:xfrm>
            <a:prstGeom prst="rect">
              <a:avLst/>
            </a:prstGeom>
            <a:noFill/>
          </p:spPr>
          <p:txBody>
            <a:bodyPr wrap="square">
              <a:spAutoFit/>
            </a:bodyPr>
            <a:lstStyle/>
            <a:p>
              <a:pPr algn="ctr"/>
              <a:r>
                <a:rPr lang="zh-CN" altLang="en-US" sz="1200" dirty="0">
                  <a:solidFill>
                    <a:schemeClr val="bg1">
                      <a:lumMod val="95000"/>
                    </a:schemeClr>
                  </a:solidFill>
                  <a:latin typeface="Hiragino Sans GB W3" panose="020B0300000000000000" pitchFamily="34" charset="-128"/>
                  <a:ea typeface="Hiragino Sans GB W3" panose="020B0300000000000000" pitchFamily="34" charset="-128"/>
                </a:rPr>
                <a:t>缺乏统一的运维工具</a:t>
              </a:r>
              <a:r>
                <a:rPr lang="en-US" altLang="zh-CN" sz="1200" dirty="0">
                  <a:solidFill>
                    <a:schemeClr val="bg1">
                      <a:lumMod val="95000"/>
                    </a:schemeClr>
                  </a:solidFill>
                  <a:latin typeface="Hiragino Sans GB W3" panose="020B0300000000000000" pitchFamily="34" charset="-128"/>
                  <a:ea typeface="Hiragino Sans GB W3" panose="020B0300000000000000" pitchFamily="34" charset="-128"/>
                </a:rPr>
                <a:t>.</a:t>
              </a:r>
            </a:p>
            <a:p>
              <a:pPr algn="ctr"/>
              <a:r>
                <a:rPr lang="zh-CN" altLang="en-US" sz="1200" dirty="0">
                  <a:solidFill>
                    <a:schemeClr val="bg1">
                      <a:lumMod val="95000"/>
                    </a:schemeClr>
                  </a:solidFill>
                  <a:latin typeface="Hiragino Sans GB W3" panose="020B0300000000000000" pitchFamily="34" charset="-128"/>
                  <a:ea typeface="Hiragino Sans GB W3" panose="020B0300000000000000" pitchFamily="34" charset="-128"/>
                </a:rPr>
                <a:t>诚然我们在运维中总会碰到一些始料未及的新问题</a:t>
              </a:r>
              <a:r>
                <a:rPr lang="en-US" altLang="zh-CN" sz="1200" dirty="0">
                  <a:solidFill>
                    <a:schemeClr val="bg1">
                      <a:lumMod val="95000"/>
                    </a:schemeClr>
                  </a:solidFill>
                  <a:latin typeface="Hiragino Sans GB W3" panose="020B0300000000000000" pitchFamily="34" charset="-128"/>
                  <a:ea typeface="Hiragino Sans GB W3" panose="020B0300000000000000" pitchFamily="34" charset="-128"/>
                </a:rPr>
                <a:t>, </a:t>
              </a:r>
              <a:r>
                <a:rPr lang="zh-CN" altLang="en-US" sz="1200" dirty="0">
                  <a:solidFill>
                    <a:schemeClr val="bg1">
                      <a:lumMod val="95000"/>
                    </a:schemeClr>
                  </a:solidFill>
                  <a:latin typeface="Hiragino Sans GB W3" panose="020B0300000000000000" pitchFamily="34" charset="-128"/>
                  <a:ea typeface="Hiragino Sans GB W3" panose="020B0300000000000000" pitchFamily="34" charset="-128"/>
                </a:rPr>
                <a:t>但是如果能有一个统一的工具将我们常用的运维操作整合起来</a:t>
              </a:r>
              <a:r>
                <a:rPr lang="en-US" altLang="zh-CN" sz="1200" dirty="0">
                  <a:solidFill>
                    <a:schemeClr val="bg1">
                      <a:lumMod val="95000"/>
                    </a:schemeClr>
                  </a:solidFill>
                  <a:latin typeface="Hiragino Sans GB W3" panose="020B0300000000000000" pitchFamily="34" charset="-128"/>
                  <a:ea typeface="Hiragino Sans GB W3" panose="020B0300000000000000" pitchFamily="34" charset="-128"/>
                </a:rPr>
                <a:t>, </a:t>
              </a:r>
              <a:r>
                <a:rPr lang="zh-CN" altLang="en-US" sz="1200" dirty="0">
                  <a:solidFill>
                    <a:schemeClr val="bg1">
                      <a:lumMod val="95000"/>
                    </a:schemeClr>
                  </a:solidFill>
                  <a:latin typeface="Hiragino Sans GB W3" panose="020B0300000000000000" pitchFamily="34" charset="-128"/>
                  <a:ea typeface="Hiragino Sans GB W3" panose="020B0300000000000000" pitchFamily="34" charset="-128"/>
                </a:rPr>
                <a:t>这也会极大地提高我们的运维效率</a:t>
              </a:r>
              <a:endParaRPr lang="en-US" sz="1200" dirty="0">
                <a:solidFill>
                  <a:schemeClr val="bg1">
                    <a:lumMod val="95000"/>
                  </a:schemeClr>
                </a:solidFill>
                <a:latin typeface="Hiragino Sans GB W3" panose="020B0300000000000000" pitchFamily="34" charset="-128"/>
                <a:ea typeface="Hiragino Sans GB W3" panose="020B0300000000000000" pitchFamily="34" charset="-128"/>
              </a:endParaRPr>
            </a:p>
          </p:txBody>
        </p:sp>
      </p:grpSp>
      <p:grpSp>
        <p:nvGrpSpPr>
          <p:cNvPr id="106" name="Group 105"/>
          <p:cNvGrpSpPr/>
          <p:nvPr/>
        </p:nvGrpSpPr>
        <p:grpSpPr>
          <a:xfrm>
            <a:off x="5019383" y="1758734"/>
            <a:ext cx="2153233" cy="4485312"/>
            <a:chOff x="3600007" y="2022353"/>
            <a:chExt cx="2153233" cy="4485312"/>
          </a:xfrm>
          <a:solidFill>
            <a:schemeClr val="bg1">
              <a:alpha val="20000"/>
            </a:schemeClr>
          </a:solidFill>
        </p:grpSpPr>
        <p:sp>
          <p:nvSpPr>
            <p:cNvPr id="89" name="Flowchart: Process 88"/>
            <p:cNvSpPr/>
            <p:nvPr/>
          </p:nvSpPr>
          <p:spPr>
            <a:xfrm>
              <a:off x="3600007" y="2022353"/>
              <a:ext cx="2153233" cy="4485312"/>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0" name="Pentagon 89"/>
            <p:cNvSpPr/>
            <p:nvPr/>
          </p:nvSpPr>
          <p:spPr>
            <a:xfrm rot="5400000">
              <a:off x="4112218" y="1510145"/>
              <a:ext cx="1128810" cy="2153232"/>
            </a:xfrm>
            <a:prstGeom prst="homePlate">
              <a:avLst>
                <a:gd name="adj" fmla="val 80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1" name="Flowchart: Process 90"/>
            <p:cNvSpPr/>
            <p:nvPr/>
          </p:nvSpPr>
          <p:spPr>
            <a:xfrm>
              <a:off x="3600007" y="2022353"/>
              <a:ext cx="2153233" cy="425425"/>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mj-lt"/>
                </a:rPr>
                <a:t>Privilege</a:t>
              </a:r>
              <a:endParaRPr lang="en-US" dirty="0">
                <a:latin typeface="+mj-lt"/>
              </a:endParaRPr>
            </a:p>
          </p:txBody>
        </p:sp>
        <p:sp>
          <p:nvSpPr>
            <p:cNvPr id="92" name="Rounded Rectangle 91"/>
            <p:cNvSpPr/>
            <p:nvPr/>
          </p:nvSpPr>
          <p:spPr>
            <a:xfrm>
              <a:off x="3780010" y="5888797"/>
              <a:ext cx="1793225" cy="44589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t>SO WE HOPE</a:t>
              </a:r>
              <a:r>
                <a:rPr lang="zh-CN" altLang="en-US" sz="1200" b="1" dirty="0"/>
                <a:t> </a:t>
              </a:r>
              <a:r>
                <a:rPr lang="en-US" altLang="zh-CN" sz="1200" b="1" dirty="0"/>
                <a:t>…</a:t>
              </a:r>
              <a:endParaRPr lang="id-ID" altLang="zh-CN" sz="1200" b="1" dirty="0"/>
            </a:p>
          </p:txBody>
        </p:sp>
        <p:sp>
          <p:nvSpPr>
            <p:cNvPr id="87" name="AutoShape 149"/>
            <p:cNvSpPr>
              <a:spLocks/>
            </p:cNvSpPr>
            <p:nvPr/>
          </p:nvSpPr>
          <p:spPr bwMode="auto">
            <a:xfrm>
              <a:off x="4427301" y="2609400"/>
              <a:ext cx="494697" cy="3560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537" y="19720"/>
                  </a:moveTo>
                  <a:lnTo>
                    <a:pt x="16537" y="19721"/>
                  </a:lnTo>
                  <a:lnTo>
                    <a:pt x="4387" y="19721"/>
                  </a:lnTo>
                  <a:cubicBezTo>
                    <a:pt x="2713" y="19720"/>
                    <a:pt x="1350" y="17824"/>
                    <a:pt x="1350" y="15494"/>
                  </a:cubicBezTo>
                  <a:cubicBezTo>
                    <a:pt x="1350" y="13992"/>
                    <a:pt x="1918" y="12635"/>
                    <a:pt x="2871" y="11862"/>
                  </a:cubicBezTo>
                  <a:cubicBezTo>
                    <a:pt x="3797" y="11123"/>
                    <a:pt x="3860" y="10975"/>
                    <a:pt x="3472" y="9647"/>
                  </a:cubicBezTo>
                  <a:cubicBezTo>
                    <a:pt x="3406" y="9374"/>
                    <a:pt x="3375" y="9136"/>
                    <a:pt x="3375" y="8921"/>
                  </a:cubicBezTo>
                  <a:cubicBezTo>
                    <a:pt x="3375" y="7626"/>
                    <a:pt x="4131" y="6573"/>
                    <a:pt x="5062" y="6573"/>
                  </a:cubicBezTo>
                  <a:cubicBezTo>
                    <a:pt x="5062" y="6573"/>
                    <a:pt x="5505" y="6529"/>
                    <a:pt x="5976" y="6789"/>
                  </a:cubicBezTo>
                  <a:cubicBezTo>
                    <a:pt x="6750" y="7219"/>
                    <a:pt x="6834" y="6808"/>
                    <a:pt x="7200" y="5701"/>
                  </a:cubicBezTo>
                  <a:cubicBezTo>
                    <a:pt x="7974" y="3380"/>
                    <a:pt x="9652" y="1878"/>
                    <a:pt x="11475" y="1878"/>
                  </a:cubicBezTo>
                  <a:cubicBezTo>
                    <a:pt x="13905" y="1878"/>
                    <a:pt x="15914" y="4435"/>
                    <a:pt x="16148" y="7826"/>
                  </a:cubicBezTo>
                  <a:cubicBezTo>
                    <a:pt x="16231" y="9171"/>
                    <a:pt x="16231" y="9171"/>
                    <a:pt x="17239" y="9491"/>
                  </a:cubicBezTo>
                  <a:cubicBezTo>
                    <a:pt x="18984" y="9955"/>
                    <a:pt x="20250" y="12085"/>
                    <a:pt x="20250" y="14555"/>
                  </a:cubicBezTo>
                  <a:cubicBezTo>
                    <a:pt x="20250" y="17404"/>
                    <a:pt x="18585" y="19720"/>
                    <a:pt x="16537" y="19720"/>
                  </a:cubicBezTo>
                  <a:moveTo>
                    <a:pt x="17492" y="7647"/>
                  </a:moveTo>
                  <a:cubicBezTo>
                    <a:pt x="17196" y="3362"/>
                    <a:pt x="14632" y="0"/>
                    <a:pt x="11475" y="0"/>
                  </a:cubicBezTo>
                  <a:cubicBezTo>
                    <a:pt x="9031" y="0"/>
                    <a:pt x="6939" y="2017"/>
                    <a:pt x="5976" y="4911"/>
                  </a:cubicBezTo>
                  <a:cubicBezTo>
                    <a:pt x="5685" y="4784"/>
                    <a:pt x="5383" y="4695"/>
                    <a:pt x="5062" y="4695"/>
                  </a:cubicBezTo>
                  <a:cubicBezTo>
                    <a:pt x="3385" y="4695"/>
                    <a:pt x="2025" y="6589"/>
                    <a:pt x="2025" y="8921"/>
                  </a:cubicBezTo>
                  <a:cubicBezTo>
                    <a:pt x="2025" y="9385"/>
                    <a:pt x="2092" y="9824"/>
                    <a:pt x="2191" y="10240"/>
                  </a:cubicBezTo>
                  <a:cubicBezTo>
                    <a:pt x="886" y="11298"/>
                    <a:pt x="0" y="13242"/>
                    <a:pt x="0" y="15494"/>
                  </a:cubicBezTo>
                  <a:cubicBezTo>
                    <a:pt x="0" y="18866"/>
                    <a:pt x="1964" y="21599"/>
                    <a:pt x="4387" y="21599"/>
                  </a:cubicBezTo>
                  <a:lnTo>
                    <a:pt x="4387" y="21600"/>
                  </a:lnTo>
                  <a:lnTo>
                    <a:pt x="16537" y="21600"/>
                  </a:lnTo>
                  <a:lnTo>
                    <a:pt x="16537" y="21599"/>
                  </a:lnTo>
                  <a:cubicBezTo>
                    <a:pt x="19334" y="21599"/>
                    <a:pt x="21599" y="18446"/>
                    <a:pt x="21599" y="14555"/>
                  </a:cubicBezTo>
                  <a:cubicBezTo>
                    <a:pt x="21599" y="11120"/>
                    <a:pt x="19831" y="8269"/>
                    <a:pt x="17492" y="7647"/>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02" name="Rectangle 101"/>
            <p:cNvSpPr/>
            <p:nvPr/>
          </p:nvSpPr>
          <p:spPr>
            <a:xfrm>
              <a:off x="3780010" y="3355394"/>
              <a:ext cx="1793225" cy="2492990"/>
            </a:xfrm>
            <a:prstGeom prst="rect">
              <a:avLst/>
            </a:prstGeom>
            <a:noFill/>
          </p:spPr>
          <p:txBody>
            <a:bodyPr wrap="square">
              <a:spAutoFit/>
            </a:bodyPr>
            <a:lstStyle/>
            <a:p>
              <a:pPr algn="ctr"/>
              <a:r>
                <a:rPr lang="zh-CN" altLang="en-US" sz="1200" dirty="0">
                  <a:solidFill>
                    <a:schemeClr val="bg1">
                      <a:lumMod val="95000"/>
                    </a:schemeClr>
                  </a:solidFill>
                  <a:latin typeface="Hiragino Sans GB W3" panose="020B0300000000000000" pitchFamily="34" charset="-128"/>
                  <a:ea typeface="Hiragino Sans GB W3" panose="020B0300000000000000" pitchFamily="34" charset="-128"/>
                </a:rPr>
                <a:t>权限分配困难</a:t>
              </a:r>
              <a:r>
                <a:rPr lang="en-US" altLang="zh-CN" sz="1200" dirty="0">
                  <a:solidFill>
                    <a:schemeClr val="bg1">
                      <a:lumMod val="95000"/>
                    </a:schemeClr>
                  </a:solidFill>
                  <a:latin typeface="Hiragino Sans GB W3" panose="020B0300000000000000" pitchFamily="34" charset="-128"/>
                  <a:ea typeface="Hiragino Sans GB W3" panose="020B0300000000000000" pitchFamily="34" charset="-128"/>
                </a:rPr>
                <a:t>.</a:t>
              </a:r>
            </a:p>
            <a:p>
              <a:pPr algn="ctr"/>
              <a:r>
                <a:rPr lang="zh-CN" altLang="en-US" sz="1200" dirty="0">
                  <a:solidFill>
                    <a:schemeClr val="bg1">
                      <a:lumMod val="95000"/>
                    </a:schemeClr>
                  </a:solidFill>
                  <a:latin typeface="Hiragino Sans GB W3" panose="020B0300000000000000" pitchFamily="34" charset="-128"/>
                  <a:ea typeface="Hiragino Sans GB W3" panose="020B0300000000000000" pitchFamily="34" charset="-128"/>
                </a:rPr>
                <a:t>操作系统层面的权限管理在实际的运维过程中往往只能将我们一刀切的分为</a:t>
              </a:r>
              <a:r>
                <a:rPr lang="en-US" sz="1200" dirty="0">
                  <a:solidFill>
                    <a:schemeClr val="bg1">
                      <a:lumMod val="95000"/>
                    </a:schemeClr>
                  </a:solidFill>
                  <a:latin typeface="Hiragino Sans GB W3" panose="020B0300000000000000" pitchFamily="34" charset="-128"/>
                  <a:ea typeface="Hiragino Sans GB W3" panose="020B0300000000000000" pitchFamily="34" charset="-128"/>
                </a:rPr>
                <a:t>root</a:t>
              </a:r>
              <a:r>
                <a:rPr lang="zh-CN" altLang="en-US" sz="1200" dirty="0">
                  <a:solidFill>
                    <a:schemeClr val="bg1">
                      <a:lumMod val="95000"/>
                    </a:schemeClr>
                  </a:solidFill>
                  <a:latin typeface="Hiragino Sans GB W3" panose="020B0300000000000000" pitchFamily="34" charset="-128"/>
                  <a:ea typeface="Hiragino Sans GB W3" panose="020B0300000000000000" pitchFamily="34" charset="-128"/>
                </a:rPr>
                <a:t>用户和非</a:t>
              </a:r>
              <a:r>
                <a:rPr lang="en-US" sz="1200" dirty="0">
                  <a:solidFill>
                    <a:schemeClr val="bg1">
                      <a:lumMod val="95000"/>
                    </a:schemeClr>
                  </a:solidFill>
                  <a:latin typeface="Hiragino Sans GB W3" panose="020B0300000000000000" pitchFamily="34" charset="-128"/>
                  <a:ea typeface="Hiragino Sans GB W3" panose="020B0300000000000000" pitchFamily="34" charset="-128"/>
                </a:rPr>
                <a:t>root</a:t>
              </a:r>
              <a:r>
                <a:rPr lang="zh-CN" altLang="en-US" sz="1200" dirty="0">
                  <a:solidFill>
                    <a:schemeClr val="bg1">
                      <a:lumMod val="95000"/>
                    </a:schemeClr>
                  </a:solidFill>
                  <a:latin typeface="Hiragino Sans GB W3" panose="020B0300000000000000" pitchFamily="34" charset="-128"/>
                  <a:ea typeface="Hiragino Sans GB W3" panose="020B0300000000000000" pitchFamily="34" charset="-128"/>
                </a:rPr>
                <a:t>用户</a:t>
              </a:r>
              <a:r>
                <a:rPr lang="en-US" altLang="zh-CN" sz="1200" dirty="0">
                  <a:solidFill>
                    <a:schemeClr val="bg1">
                      <a:lumMod val="95000"/>
                    </a:schemeClr>
                  </a:solidFill>
                  <a:latin typeface="Hiragino Sans GB W3" panose="020B0300000000000000" pitchFamily="34" charset="-128"/>
                  <a:ea typeface="Hiragino Sans GB W3" panose="020B0300000000000000" pitchFamily="34" charset="-128"/>
                </a:rPr>
                <a:t>, </a:t>
              </a:r>
              <a:r>
                <a:rPr lang="zh-CN" altLang="en-US" sz="1200" dirty="0">
                  <a:solidFill>
                    <a:schemeClr val="bg1">
                      <a:lumMod val="95000"/>
                    </a:schemeClr>
                  </a:solidFill>
                  <a:latin typeface="Hiragino Sans GB W3" panose="020B0300000000000000" pitchFamily="34" charset="-128"/>
                  <a:ea typeface="Hiragino Sans GB W3" panose="020B0300000000000000" pitchFamily="34" charset="-128"/>
                </a:rPr>
                <a:t>而在实际运维工作中</a:t>
              </a:r>
              <a:r>
                <a:rPr lang="en-US" altLang="zh-CN" sz="1200" dirty="0">
                  <a:solidFill>
                    <a:schemeClr val="bg1">
                      <a:lumMod val="95000"/>
                    </a:schemeClr>
                  </a:solidFill>
                  <a:latin typeface="Hiragino Sans GB W3" panose="020B0300000000000000" pitchFamily="34" charset="-128"/>
                  <a:ea typeface="Hiragino Sans GB W3" panose="020B0300000000000000" pitchFamily="34" charset="-128"/>
                </a:rPr>
                <a:t>, </a:t>
              </a:r>
              <a:r>
                <a:rPr lang="zh-CN" altLang="en-US" sz="1200" dirty="0">
                  <a:solidFill>
                    <a:schemeClr val="bg1">
                      <a:lumMod val="95000"/>
                    </a:schemeClr>
                  </a:solidFill>
                  <a:latin typeface="Hiragino Sans GB W3" panose="020B0300000000000000" pitchFamily="34" charset="-128"/>
                  <a:ea typeface="Hiragino Sans GB W3" panose="020B0300000000000000" pitchFamily="34" charset="-128"/>
                </a:rPr>
                <a:t>为了得到更全面且真实的数据</a:t>
              </a:r>
              <a:r>
                <a:rPr lang="en-US" altLang="zh-CN" sz="1200" dirty="0">
                  <a:solidFill>
                    <a:schemeClr val="bg1">
                      <a:lumMod val="95000"/>
                    </a:schemeClr>
                  </a:solidFill>
                  <a:latin typeface="Hiragino Sans GB W3" panose="020B0300000000000000" pitchFamily="34" charset="-128"/>
                  <a:ea typeface="Hiragino Sans GB W3" panose="020B0300000000000000" pitchFamily="34" charset="-128"/>
                </a:rPr>
                <a:t>, </a:t>
              </a:r>
              <a:r>
                <a:rPr lang="zh-CN" altLang="en-US" sz="1200" dirty="0">
                  <a:solidFill>
                    <a:schemeClr val="bg1">
                      <a:lumMod val="95000"/>
                    </a:schemeClr>
                  </a:solidFill>
                  <a:latin typeface="Hiragino Sans GB W3" panose="020B0300000000000000" pitchFamily="34" charset="-128"/>
                  <a:ea typeface="Hiragino Sans GB W3" panose="020B0300000000000000" pitchFamily="34" charset="-128"/>
                </a:rPr>
                <a:t>我们不得不使用</a:t>
              </a:r>
              <a:r>
                <a:rPr lang="en-US" sz="1200" dirty="0">
                  <a:solidFill>
                    <a:schemeClr val="bg1">
                      <a:lumMod val="95000"/>
                    </a:schemeClr>
                  </a:solidFill>
                  <a:latin typeface="Hiragino Sans GB W3" panose="020B0300000000000000" pitchFamily="34" charset="-128"/>
                  <a:ea typeface="Hiragino Sans GB W3" panose="020B0300000000000000" pitchFamily="34" charset="-128"/>
                </a:rPr>
                <a:t>root</a:t>
              </a:r>
              <a:r>
                <a:rPr lang="zh-CN" altLang="en-US" sz="1200" dirty="0">
                  <a:solidFill>
                    <a:schemeClr val="bg1">
                      <a:lumMod val="95000"/>
                    </a:schemeClr>
                  </a:solidFill>
                  <a:latin typeface="Hiragino Sans GB W3" panose="020B0300000000000000" pitchFamily="34" charset="-128"/>
                  <a:ea typeface="Hiragino Sans GB W3" panose="020B0300000000000000" pitchFamily="34" charset="-128"/>
                </a:rPr>
                <a:t>用户或者授予用户</a:t>
              </a:r>
              <a:r>
                <a:rPr lang="en-US" sz="1200" dirty="0">
                  <a:solidFill>
                    <a:schemeClr val="bg1">
                      <a:lumMod val="95000"/>
                    </a:schemeClr>
                  </a:solidFill>
                  <a:latin typeface="Hiragino Sans GB W3" panose="020B0300000000000000" pitchFamily="34" charset="-128"/>
                  <a:ea typeface="Hiragino Sans GB W3" panose="020B0300000000000000" pitchFamily="34" charset="-128"/>
                </a:rPr>
                <a:t>root</a:t>
              </a:r>
              <a:r>
                <a:rPr lang="zh-CN" altLang="en-US" sz="1200" dirty="0">
                  <a:solidFill>
                    <a:schemeClr val="bg1">
                      <a:lumMod val="95000"/>
                    </a:schemeClr>
                  </a:solidFill>
                  <a:latin typeface="Hiragino Sans GB W3" panose="020B0300000000000000" pitchFamily="34" charset="-128"/>
                  <a:ea typeface="Hiragino Sans GB W3" panose="020B0300000000000000" pitchFamily="34" charset="-128"/>
                </a:rPr>
                <a:t>权限</a:t>
              </a:r>
              <a:r>
                <a:rPr lang="en-US" altLang="zh-CN" sz="1200" dirty="0">
                  <a:solidFill>
                    <a:schemeClr val="bg1">
                      <a:lumMod val="95000"/>
                    </a:schemeClr>
                  </a:solidFill>
                  <a:latin typeface="Hiragino Sans GB W3" panose="020B0300000000000000" pitchFamily="34" charset="-128"/>
                  <a:ea typeface="Hiragino Sans GB W3" panose="020B0300000000000000" pitchFamily="34" charset="-128"/>
                </a:rPr>
                <a:t>, </a:t>
              </a:r>
              <a:r>
                <a:rPr lang="zh-CN" altLang="en-US" sz="1200" dirty="0">
                  <a:solidFill>
                    <a:schemeClr val="bg1">
                      <a:lumMod val="95000"/>
                    </a:schemeClr>
                  </a:solidFill>
                  <a:latin typeface="Hiragino Sans GB W3" panose="020B0300000000000000" pitchFamily="34" charset="-128"/>
                  <a:ea typeface="Hiragino Sans GB W3" panose="020B0300000000000000" pitchFamily="34" charset="-128"/>
                </a:rPr>
                <a:t>这种并不十分合理的权限授予往往会造成一些更深层次的隐患</a:t>
              </a:r>
              <a:endParaRPr lang="en-US" sz="1200" dirty="0">
                <a:solidFill>
                  <a:schemeClr val="bg1">
                    <a:lumMod val="95000"/>
                  </a:schemeClr>
                </a:solidFill>
                <a:latin typeface="Hiragino Sans GB W3" panose="020B0300000000000000" pitchFamily="34" charset="-128"/>
                <a:ea typeface="Hiragino Sans GB W3" panose="020B0300000000000000" pitchFamily="34" charset="-128"/>
              </a:endParaRPr>
            </a:p>
          </p:txBody>
        </p:sp>
      </p:grpSp>
      <p:grpSp>
        <p:nvGrpSpPr>
          <p:cNvPr id="107" name="Group 106"/>
          <p:cNvGrpSpPr/>
          <p:nvPr/>
        </p:nvGrpSpPr>
        <p:grpSpPr>
          <a:xfrm>
            <a:off x="8571568" y="1758734"/>
            <a:ext cx="2153233" cy="4485310"/>
            <a:chOff x="6464261" y="2022353"/>
            <a:chExt cx="2153233" cy="4485310"/>
          </a:xfrm>
          <a:solidFill>
            <a:schemeClr val="bg1">
              <a:alpha val="20000"/>
            </a:schemeClr>
          </a:solidFill>
        </p:grpSpPr>
        <p:sp>
          <p:nvSpPr>
            <p:cNvPr id="93" name="Flowchart: Process 92"/>
            <p:cNvSpPr/>
            <p:nvPr/>
          </p:nvSpPr>
          <p:spPr>
            <a:xfrm>
              <a:off x="6464261" y="2022354"/>
              <a:ext cx="2153233" cy="4485309"/>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4" name="Pentagon 93"/>
            <p:cNvSpPr/>
            <p:nvPr/>
          </p:nvSpPr>
          <p:spPr>
            <a:xfrm rot="5400000">
              <a:off x="6976472" y="1510145"/>
              <a:ext cx="1128810" cy="2153232"/>
            </a:xfrm>
            <a:prstGeom prst="homePlate">
              <a:avLst>
                <a:gd name="adj" fmla="val 80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5" name="Flowchart: Process 94"/>
            <p:cNvSpPr/>
            <p:nvPr/>
          </p:nvSpPr>
          <p:spPr>
            <a:xfrm>
              <a:off x="6464261" y="2022353"/>
              <a:ext cx="2153233" cy="425425"/>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ea typeface="Roboto Condensed" panose="02000000000000000000" pitchFamily="2" charset="0"/>
                </a:rPr>
                <a:t>Applicability</a:t>
              </a:r>
              <a:endParaRPr lang="en-US" dirty="0">
                <a:latin typeface="+mj-lt"/>
              </a:endParaRPr>
            </a:p>
          </p:txBody>
        </p:sp>
        <p:sp>
          <p:nvSpPr>
            <p:cNvPr id="96" name="Rounded Rectangle 95"/>
            <p:cNvSpPr/>
            <p:nvPr/>
          </p:nvSpPr>
          <p:spPr>
            <a:xfrm>
              <a:off x="6644264" y="5846434"/>
              <a:ext cx="1793225" cy="44589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t>SO WE HOPE</a:t>
              </a:r>
              <a:r>
                <a:rPr lang="zh-CN" altLang="en-US" sz="1200" b="1" dirty="0"/>
                <a:t> </a:t>
              </a:r>
              <a:r>
                <a:rPr lang="en-US" altLang="zh-CN" sz="1200" b="1" dirty="0"/>
                <a:t>…</a:t>
              </a:r>
              <a:endParaRPr lang="id-ID" altLang="zh-CN" sz="1200" b="1" dirty="0"/>
            </a:p>
          </p:txBody>
        </p:sp>
        <p:grpSp>
          <p:nvGrpSpPr>
            <p:cNvPr id="72" name="Group 71"/>
            <p:cNvGrpSpPr/>
            <p:nvPr/>
          </p:nvGrpSpPr>
          <p:grpSpPr>
            <a:xfrm>
              <a:off x="7289646" y="2528247"/>
              <a:ext cx="494697" cy="495543"/>
              <a:chOff x="7275629" y="3973834"/>
              <a:chExt cx="464344" cy="465138"/>
            </a:xfrm>
            <a:grpFill/>
          </p:grpSpPr>
          <p:sp>
            <p:nvSpPr>
              <p:cNvPr id="73" name="AutoShape 37"/>
              <p:cNvSpPr>
                <a:spLocks/>
              </p:cNvSpPr>
              <p:nvPr/>
            </p:nvSpPr>
            <p:spPr bwMode="auto">
              <a:xfrm>
                <a:off x="7275629" y="401749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74" name="AutoShape 38"/>
              <p:cNvSpPr>
                <a:spLocks/>
              </p:cNvSpPr>
              <p:nvPr/>
            </p:nvSpPr>
            <p:spPr bwMode="auto">
              <a:xfrm>
                <a:off x="7478829" y="420640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75" name="AutoShape 39"/>
              <p:cNvSpPr>
                <a:spLocks/>
              </p:cNvSpPr>
              <p:nvPr/>
            </p:nvSpPr>
            <p:spPr bwMode="auto">
              <a:xfrm>
                <a:off x="7667742" y="397383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76" name="AutoShape 40"/>
              <p:cNvSpPr>
                <a:spLocks/>
              </p:cNvSpPr>
              <p:nvPr/>
            </p:nvSpPr>
            <p:spPr bwMode="auto">
              <a:xfrm>
                <a:off x="7391517" y="419211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77" name="AutoShape 41"/>
              <p:cNvSpPr>
                <a:spLocks/>
              </p:cNvSpPr>
              <p:nvPr/>
            </p:nvSpPr>
            <p:spPr bwMode="auto">
              <a:xfrm>
                <a:off x="7449460" y="429371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78" name="AutoShape 42"/>
              <p:cNvSpPr>
                <a:spLocks/>
              </p:cNvSpPr>
              <p:nvPr/>
            </p:nvSpPr>
            <p:spPr bwMode="auto">
              <a:xfrm>
                <a:off x="7682029" y="407543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103" name="Rectangle 102"/>
            <p:cNvSpPr/>
            <p:nvPr/>
          </p:nvSpPr>
          <p:spPr>
            <a:xfrm>
              <a:off x="6644263" y="3632393"/>
              <a:ext cx="1793225" cy="1938992"/>
            </a:xfrm>
            <a:prstGeom prst="rect">
              <a:avLst/>
            </a:prstGeom>
            <a:noFill/>
          </p:spPr>
          <p:txBody>
            <a:bodyPr wrap="square">
              <a:spAutoFit/>
            </a:bodyPr>
            <a:lstStyle/>
            <a:p>
              <a:pPr algn="ctr"/>
              <a:r>
                <a:rPr lang="zh-CN" altLang="en-US" sz="1200" dirty="0">
                  <a:solidFill>
                    <a:schemeClr val="bg1">
                      <a:lumMod val="95000"/>
                    </a:schemeClr>
                  </a:solidFill>
                  <a:latin typeface="Hiragino Sans GB W3" panose="020B0300000000000000" pitchFamily="34" charset="-128"/>
                  <a:ea typeface="Hiragino Sans GB W3" panose="020B0300000000000000" pitchFamily="34" charset="-128"/>
                </a:rPr>
                <a:t>运维工具的不适用性</a:t>
              </a:r>
              <a:r>
                <a:rPr lang="en-US" altLang="zh-CN" sz="1200" dirty="0">
                  <a:solidFill>
                    <a:schemeClr val="bg1">
                      <a:lumMod val="95000"/>
                    </a:schemeClr>
                  </a:solidFill>
                  <a:latin typeface="Hiragino Sans GB W3" panose="020B0300000000000000" pitchFamily="34" charset="-128"/>
                  <a:ea typeface="Hiragino Sans GB W3" panose="020B0300000000000000" pitchFamily="34" charset="-128"/>
                </a:rPr>
                <a:t>, </a:t>
              </a:r>
              <a:r>
                <a:rPr lang="zh-CN" altLang="en-US" sz="1200" dirty="0">
                  <a:solidFill>
                    <a:schemeClr val="bg1">
                      <a:lumMod val="95000"/>
                    </a:schemeClr>
                  </a:solidFill>
                  <a:latin typeface="Hiragino Sans GB W3" panose="020B0300000000000000" pitchFamily="34" charset="-128"/>
                  <a:ea typeface="Hiragino Sans GB W3" panose="020B0300000000000000" pitchFamily="34" charset="-128"/>
                </a:rPr>
                <a:t>有时候我们在运维时需要引入一些第三方的工具</a:t>
              </a:r>
              <a:r>
                <a:rPr lang="en-US" altLang="zh-CN" sz="1200" dirty="0">
                  <a:solidFill>
                    <a:schemeClr val="bg1">
                      <a:lumMod val="95000"/>
                    </a:schemeClr>
                  </a:solidFill>
                  <a:latin typeface="Hiragino Sans GB W3" panose="020B0300000000000000" pitchFamily="34" charset="-128"/>
                  <a:ea typeface="Hiragino Sans GB W3" panose="020B0300000000000000" pitchFamily="34" charset="-128"/>
                </a:rPr>
                <a:t>, </a:t>
              </a:r>
              <a:r>
                <a:rPr lang="zh-CN" altLang="en-US" sz="1200" dirty="0">
                  <a:solidFill>
                    <a:schemeClr val="bg1">
                      <a:lumMod val="95000"/>
                    </a:schemeClr>
                  </a:solidFill>
                  <a:latin typeface="Hiragino Sans GB W3" panose="020B0300000000000000" pitchFamily="34" charset="-128"/>
                  <a:ea typeface="Hiragino Sans GB W3" panose="020B0300000000000000" pitchFamily="34" charset="-128"/>
                </a:rPr>
                <a:t>而当你各种翻阅资料好不容易学会如何使用新的工具后</a:t>
              </a:r>
              <a:r>
                <a:rPr lang="en-US" altLang="zh-CN" sz="1200" dirty="0">
                  <a:solidFill>
                    <a:schemeClr val="bg1">
                      <a:lumMod val="95000"/>
                    </a:schemeClr>
                  </a:solidFill>
                  <a:latin typeface="Hiragino Sans GB W3" panose="020B0300000000000000" pitchFamily="34" charset="-128"/>
                  <a:ea typeface="Hiragino Sans GB W3" panose="020B0300000000000000" pitchFamily="34" charset="-128"/>
                </a:rPr>
                <a:t>, </a:t>
              </a:r>
              <a:r>
                <a:rPr lang="zh-CN" altLang="en-US" sz="1200" dirty="0">
                  <a:solidFill>
                    <a:schemeClr val="bg1">
                      <a:lumMod val="95000"/>
                    </a:schemeClr>
                  </a:solidFill>
                  <a:latin typeface="Hiragino Sans GB W3" panose="020B0300000000000000" pitchFamily="34" charset="-128"/>
                  <a:ea typeface="Hiragino Sans GB W3" panose="020B0300000000000000" pitchFamily="34" charset="-128"/>
                </a:rPr>
                <a:t>却发现自己的服务器可能因为各种原因</a:t>
              </a:r>
              <a:r>
                <a:rPr lang="en-US" altLang="zh-CN" sz="1200" dirty="0">
                  <a:solidFill>
                    <a:schemeClr val="bg1">
                      <a:lumMod val="95000"/>
                    </a:schemeClr>
                  </a:solidFill>
                  <a:latin typeface="Hiragino Sans GB W3" panose="020B0300000000000000" pitchFamily="34" charset="-128"/>
                  <a:ea typeface="Hiragino Sans GB W3" panose="020B0300000000000000" pitchFamily="34" charset="-128"/>
                </a:rPr>
                <a:t>, </a:t>
              </a:r>
              <a:r>
                <a:rPr lang="zh-CN" altLang="en-US" sz="1200" dirty="0">
                  <a:solidFill>
                    <a:schemeClr val="bg1">
                      <a:lumMod val="95000"/>
                    </a:schemeClr>
                  </a:solidFill>
                  <a:latin typeface="Hiragino Sans GB W3" panose="020B0300000000000000" pitchFamily="34" charset="-128"/>
                  <a:ea typeface="Hiragino Sans GB W3" panose="020B0300000000000000" pitchFamily="34" charset="-128"/>
                </a:rPr>
                <a:t>连成功安装这些工具都是一个大问题</a:t>
              </a:r>
              <a:endParaRPr lang="en-US" sz="1200" dirty="0">
                <a:solidFill>
                  <a:schemeClr val="bg1">
                    <a:lumMod val="95000"/>
                  </a:schemeClr>
                </a:solidFill>
                <a:latin typeface="Hiragino Sans GB W3" panose="020B0300000000000000" pitchFamily="34" charset="-128"/>
                <a:ea typeface="Hiragino Sans GB W3" panose="020B0300000000000000" pitchFamily="34" charset="-128"/>
              </a:endParaRPr>
            </a:p>
          </p:txBody>
        </p:sp>
      </p:grpSp>
    </p:spTree>
    <p:extLst>
      <p:ext uri="{BB962C8B-B14F-4D97-AF65-F5344CB8AC3E}">
        <p14:creationId xmlns:p14="http://schemas.microsoft.com/office/powerpoint/2010/main" val="2799834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5"/>
                                        </p:tgtEl>
                                        <p:attrNameLst>
                                          <p:attrName>style.visibility</p:attrName>
                                        </p:attrNameLst>
                                      </p:cBhvr>
                                      <p:to>
                                        <p:strVal val="visible"/>
                                      </p:to>
                                    </p:set>
                                    <p:animEffect transition="in" filter="fade">
                                      <p:cBhvr>
                                        <p:cTn id="11" dur="1000"/>
                                        <p:tgtEl>
                                          <p:spTgt spid="105"/>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06"/>
                                        </p:tgtEl>
                                        <p:attrNameLst>
                                          <p:attrName>style.visibility</p:attrName>
                                        </p:attrNameLst>
                                      </p:cBhvr>
                                      <p:to>
                                        <p:strVal val="visible"/>
                                      </p:to>
                                    </p:set>
                                    <p:animEffect transition="in" filter="fade">
                                      <p:cBhvr>
                                        <p:cTn id="15" dur="1000"/>
                                        <p:tgtEl>
                                          <p:spTgt spid="106"/>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107"/>
                                        </p:tgtEl>
                                        <p:attrNameLst>
                                          <p:attrName>style.visibility</p:attrName>
                                        </p:attrNameLst>
                                      </p:cBhvr>
                                      <p:to>
                                        <p:strVal val="visible"/>
                                      </p:to>
                                    </p:set>
                                    <p:animEffect transition="in" filter="fade">
                                      <p:cBhvr>
                                        <p:cTn id="19" dur="10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a:cxnSpLocks/>
            <a:stCxn id="5" idx="4"/>
            <a:endCxn id="23" idx="0"/>
          </p:cNvCxnSpPr>
          <p:nvPr/>
        </p:nvCxnSpPr>
        <p:spPr>
          <a:xfrm>
            <a:off x="10784237" y="2202973"/>
            <a:ext cx="16122" cy="2008681"/>
          </a:xfrm>
          <a:prstGeom prst="line">
            <a:avLst/>
          </a:prstGeom>
          <a:ln w="57150">
            <a:solidFill>
              <a:schemeClr val="bg1">
                <a:alpha val="50000"/>
              </a:schemeClr>
            </a:solidFill>
            <a:prstDash val="solid"/>
            <a:headEnd type="none"/>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6117612" y="0"/>
            <a:ext cx="16605" cy="1143788"/>
          </a:xfrm>
          <a:prstGeom prst="line">
            <a:avLst/>
          </a:prstGeom>
          <a:ln w="57150">
            <a:solidFill>
              <a:schemeClr val="bg1">
                <a:alpha val="50000"/>
              </a:schemeClr>
            </a:solidFill>
            <a:prstDash val="solid"/>
            <a:head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6105520" y="1132902"/>
            <a:ext cx="4692785" cy="0"/>
          </a:xfrm>
          <a:prstGeom prst="line">
            <a:avLst/>
          </a:prstGeom>
          <a:ln w="571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784237" y="1115652"/>
            <a:ext cx="0" cy="930741"/>
          </a:xfrm>
          <a:prstGeom prst="line">
            <a:avLst/>
          </a:prstGeom>
          <a:ln w="57150">
            <a:solidFill>
              <a:schemeClr val="bg1">
                <a:alpha val="50000"/>
              </a:schemeClr>
            </a:solidFill>
            <a:prstDash val="solid"/>
            <a:head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6134217" y="5724134"/>
            <a:ext cx="4692785" cy="0"/>
          </a:xfrm>
          <a:prstGeom prst="line">
            <a:avLst/>
          </a:prstGeom>
          <a:ln w="571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6154589" y="5738202"/>
            <a:ext cx="944" cy="1133866"/>
          </a:xfrm>
          <a:prstGeom prst="line">
            <a:avLst/>
          </a:prstGeom>
          <a:ln w="57150">
            <a:solidFill>
              <a:schemeClr val="bg1">
                <a:alpha val="50000"/>
              </a:schemeClr>
            </a:solidFill>
            <a:prstDash val="solid"/>
            <a:head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cxnSpLocks/>
            <a:stCxn id="23" idx="4"/>
          </p:cNvCxnSpPr>
          <p:nvPr/>
        </p:nvCxnSpPr>
        <p:spPr>
          <a:xfrm flipH="1">
            <a:off x="10798305" y="4387436"/>
            <a:ext cx="2054" cy="1350766"/>
          </a:xfrm>
          <a:prstGeom prst="line">
            <a:avLst/>
          </a:prstGeom>
          <a:ln w="57150">
            <a:solidFill>
              <a:schemeClr val="bg1">
                <a:alpha val="50000"/>
              </a:schemeClr>
            </a:solidFill>
            <a:prstDash val="solid"/>
            <a:headEnd type="none"/>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10696346" y="2027191"/>
            <a:ext cx="175782" cy="175782"/>
          </a:xfrm>
          <a:prstGeom prst="ellipse">
            <a:avLst/>
          </a:prstGeom>
          <a:solidFill>
            <a:schemeClr val="bg1">
              <a:alpha val="20000"/>
            </a:schemeClr>
          </a:solidFill>
          <a:ln w="381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10712468" y="4211654"/>
            <a:ext cx="175782" cy="175782"/>
          </a:xfrm>
          <a:prstGeom prst="ellipse">
            <a:avLst/>
          </a:prstGeom>
          <a:solidFill>
            <a:schemeClr val="bg1">
              <a:alpha val="20000"/>
            </a:schemeClr>
          </a:solidFill>
          <a:ln w="381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Extract 29"/>
          <p:cNvSpPr/>
          <p:nvPr/>
        </p:nvSpPr>
        <p:spPr>
          <a:xfrm rot="5400000">
            <a:off x="10039425" y="1997067"/>
            <a:ext cx="255814" cy="255814"/>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4802594" y="1552693"/>
            <a:ext cx="3741161" cy="461665"/>
          </a:xfrm>
          <a:prstGeom prst="rect">
            <a:avLst/>
          </a:prstGeom>
        </p:spPr>
        <p:txBody>
          <a:bodyPr wrap="square">
            <a:spAutoFit/>
          </a:bodyPr>
          <a:lstStyle/>
          <a:p>
            <a:pPr algn="r"/>
            <a:r>
              <a:rPr lang="ms-MY" altLang="zh-CN" sz="2400" dirty="0" err="1">
                <a:solidFill>
                  <a:schemeClr val="bg1">
                    <a:lumMod val="95000"/>
                  </a:schemeClr>
                </a:solidFill>
              </a:rPr>
              <a:t>Configuration</a:t>
            </a:r>
            <a:r>
              <a:rPr lang="ms-MY" altLang="zh-CN" sz="2400" dirty="0">
                <a:solidFill>
                  <a:schemeClr val="bg1">
                    <a:lumMod val="95000"/>
                  </a:schemeClr>
                </a:solidFill>
              </a:rPr>
              <a:t> </a:t>
            </a:r>
            <a:r>
              <a:rPr lang="en-US" altLang="zh-CN" sz="2400" dirty="0">
                <a:solidFill>
                  <a:schemeClr val="bg1">
                    <a:lumMod val="95000"/>
                  </a:schemeClr>
                </a:solidFill>
              </a:rPr>
              <a:t>Center</a:t>
            </a:r>
            <a:r>
              <a:rPr lang="zh-CN" altLang="en-US" sz="2400" dirty="0">
                <a:solidFill>
                  <a:schemeClr val="bg1">
                    <a:lumMod val="95000"/>
                  </a:schemeClr>
                </a:solidFill>
              </a:rPr>
              <a:t> </a:t>
            </a:r>
            <a:r>
              <a:rPr lang="en-US" altLang="zh-CN" sz="2400" dirty="0">
                <a:solidFill>
                  <a:schemeClr val="bg1">
                    <a:lumMod val="95000"/>
                  </a:schemeClr>
                </a:solidFill>
              </a:rPr>
              <a:t>Plug-in</a:t>
            </a:r>
            <a:endParaRPr lang="ms-MY" sz="2400" dirty="0">
              <a:solidFill>
                <a:schemeClr val="bg1">
                  <a:lumMod val="95000"/>
                </a:schemeClr>
              </a:solidFill>
            </a:endParaRPr>
          </a:p>
        </p:txBody>
      </p:sp>
      <p:sp>
        <p:nvSpPr>
          <p:cNvPr id="38" name="Rectangle 37"/>
          <p:cNvSpPr/>
          <p:nvPr/>
        </p:nvSpPr>
        <p:spPr>
          <a:xfrm>
            <a:off x="5522686" y="1957425"/>
            <a:ext cx="3048902" cy="646331"/>
          </a:xfrm>
          <a:prstGeom prst="rect">
            <a:avLst/>
          </a:prstGeom>
        </p:spPr>
        <p:txBody>
          <a:bodyPr wrap="square">
            <a:spAutoFit/>
          </a:bodyPr>
          <a:lstStyle/>
          <a:p>
            <a:pPr algn="r"/>
            <a:r>
              <a:rPr lang="ms-MY" sz="1200" dirty="0" err="1">
                <a:solidFill>
                  <a:schemeClr val="bg1">
                    <a:lumMod val="95000"/>
                  </a:schemeClr>
                </a:solidFill>
                <a:latin typeface="Source Sans Pro Light" pitchFamily="34" charset="0"/>
              </a:rPr>
              <a:t>简易的配置中心插件</a:t>
            </a:r>
            <a:endParaRPr lang="ms-MY" sz="1200" dirty="0">
              <a:solidFill>
                <a:schemeClr val="bg1">
                  <a:lumMod val="95000"/>
                </a:schemeClr>
              </a:solidFill>
              <a:latin typeface="Source Sans Pro Light" pitchFamily="34" charset="0"/>
            </a:endParaRPr>
          </a:p>
          <a:p>
            <a:pPr algn="r"/>
            <a:r>
              <a:rPr lang="en-US" sz="1200" dirty="0" err="1">
                <a:solidFill>
                  <a:schemeClr val="bg1">
                    <a:lumMod val="95000"/>
                  </a:schemeClr>
                </a:solidFill>
              </a:rPr>
              <a:t>在不依赖外部工具的情况下</a:t>
            </a:r>
            <a:r>
              <a:rPr lang="en-US" altLang="zh-CN" sz="1200" dirty="0">
                <a:solidFill>
                  <a:schemeClr val="bg1">
                    <a:lumMod val="95000"/>
                  </a:schemeClr>
                </a:solidFill>
              </a:rPr>
              <a:t>,</a:t>
            </a:r>
            <a:r>
              <a:rPr lang="zh-CN" altLang="en-US" sz="1200" dirty="0">
                <a:solidFill>
                  <a:schemeClr val="bg1">
                    <a:lumMod val="95000"/>
                  </a:schemeClr>
                </a:solidFill>
              </a:rPr>
              <a:t> 能够集中管理一些通用的配置</a:t>
            </a:r>
            <a:r>
              <a:rPr lang="en-US" altLang="zh-CN" sz="1200" dirty="0">
                <a:solidFill>
                  <a:schemeClr val="bg1">
                    <a:lumMod val="95000"/>
                  </a:schemeClr>
                </a:solidFill>
              </a:rPr>
              <a:t>,</a:t>
            </a:r>
            <a:r>
              <a:rPr lang="zh-CN" altLang="en-US" sz="1200" dirty="0">
                <a:solidFill>
                  <a:schemeClr val="bg1">
                    <a:lumMod val="95000"/>
                  </a:schemeClr>
                </a:solidFill>
              </a:rPr>
              <a:t> 并且存储一些中间结果</a:t>
            </a:r>
            <a:endParaRPr lang="en-US" sz="1200" dirty="0">
              <a:solidFill>
                <a:schemeClr val="bg1">
                  <a:lumMod val="95000"/>
                </a:schemeClr>
              </a:solidFill>
            </a:endParaRPr>
          </a:p>
        </p:txBody>
      </p:sp>
      <p:sp>
        <p:nvSpPr>
          <p:cNvPr id="48" name="Flowchart: Extract 47"/>
          <p:cNvSpPr/>
          <p:nvPr/>
        </p:nvSpPr>
        <p:spPr>
          <a:xfrm rot="5400000">
            <a:off x="10037013" y="4224260"/>
            <a:ext cx="255814" cy="255814"/>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5533807" y="3779886"/>
            <a:ext cx="3007536" cy="461665"/>
          </a:xfrm>
          <a:prstGeom prst="rect">
            <a:avLst/>
          </a:prstGeom>
        </p:spPr>
        <p:txBody>
          <a:bodyPr wrap="square">
            <a:spAutoFit/>
          </a:bodyPr>
          <a:lstStyle/>
          <a:p>
            <a:pPr algn="r"/>
            <a:r>
              <a:rPr lang="ms-MY" sz="2400" dirty="0">
                <a:solidFill>
                  <a:schemeClr val="bg1">
                    <a:lumMod val="95000"/>
                  </a:schemeClr>
                </a:solidFill>
              </a:rPr>
              <a:t>VERSION</a:t>
            </a:r>
            <a:r>
              <a:rPr lang="zh-CN" altLang="en-US" sz="2400" dirty="0">
                <a:solidFill>
                  <a:schemeClr val="bg1">
                    <a:lumMod val="95000"/>
                  </a:schemeClr>
                </a:solidFill>
              </a:rPr>
              <a:t> </a:t>
            </a:r>
            <a:r>
              <a:rPr lang="en-US" altLang="zh-CN" sz="2400" dirty="0">
                <a:solidFill>
                  <a:schemeClr val="bg1">
                    <a:lumMod val="95000"/>
                  </a:schemeClr>
                </a:solidFill>
              </a:rPr>
              <a:t>2.0</a:t>
            </a:r>
            <a:endParaRPr lang="ms-MY" sz="2400" dirty="0">
              <a:solidFill>
                <a:schemeClr val="bg1">
                  <a:lumMod val="95000"/>
                </a:schemeClr>
              </a:solidFill>
            </a:endParaRPr>
          </a:p>
        </p:txBody>
      </p:sp>
      <p:sp>
        <p:nvSpPr>
          <p:cNvPr id="56" name="Rectangle 55"/>
          <p:cNvSpPr/>
          <p:nvPr/>
        </p:nvSpPr>
        <p:spPr>
          <a:xfrm>
            <a:off x="5106791" y="4184618"/>
            <a:ext cx="3462385" cy="646331"/>
          </a:xfrm>
          <a:prstGeom prst="rect">
            <a:avLst/>
          </a:prstGeom>
        </p:spPr>
        <p:txBody>
          <a:bodyPr wrap="square">
            <a:spAutoFit/>
          </a:bodyPr>
          <a:lstStyle/>
          <a:p>
            <a:pPr algn="r"/>
            <a:r>
              <a:rPr lang="ms-MY" sz="1200" dirty="0" err="1">
                <a:solidFill>
                  <a:schemeClr val="bg1">
                    <a:lumMod val="95000"/>
                  </a:schemeClr>
                </a:solidFill>
                <a:latin typeface="Source Sans Pro Light" pitchFamily="34" charset="0"/>
              </a:rPr>
              <a:t>当前</a:t>
            </a:r>
            <a:r>
              <a:rPr lang="en-US" sz="1200" dirty="0" err="1">
                <a:solidFill>
                  <a:schemeClr val="bg1">
                    <a:lumMod val="95000"/>
                  </a:schemeClr>
                </a:solidFill>
                <a:latin typeface="Source Sans Pro Light" pitchFamily="34" charset="0"/>
              </a:rPr>
              <a:t>完全</a:t>
            </a:r>
            <a:r>
              <a:rPr lang="ms-MY" sz="1200" dirty="0" err="1">
                <a:solidFill>
                  <a:schemeClr val="bg1">
                    <a:lumMod val="95000"/>
                  </a:schemeClr>
                </a:solidFill>
                <a:latin typeface="Source Sans Pro Light" pitchFamily="34" charset="0"/>
              </a:rPr>
              <a:t>组件化的设计虽然很符合我的设计理念</a:t>
            </a:r>
            <a:endParaRPr lang="ms-MY" sz="1200" dirty="0">
              <a:solidFill>
                <a:schemeClr val="bg1">
                  <a:lumMod val="95000"/>
                </a:schemeClr>
              </a:solidFill>
              <a:latin typeface="Source Sans Pro Light" pitchFamily="34" charset="0"/>
            </a:endParaRPr>
          </a:p>
          <a:p>
            <a:pPr algn="r"/>
            <a:r>
              <a:rPr lang="zh-CN" altLang="en-US" sz="1200" dirty="0">
                <a:solidFill>
                  <a:schemeClr val="bg1">
                    <a:lumMod val="95000"/>
                  </a:schemeClr>
                </a:solidFill>
                <a:latin typeface="Source Sans Pro Light" pitchFamily="34" charset="0"/>
              </a:rPr>
              <a:t>但也对一些更强大功能的实现带来了阻碍</a:t>
            </a:r>
            <a:endParaRPr lang="en-US" altLang="zh-CN" sz="1200" dirty="0">
              <a:solidFill>
                <a:schemeClr val="bg1">
                  <a:lumMod val="95000"/>
                </a:schemeClr>
              </a:solidFill>
              <a:latin typeface="Source Sans Pro Light" pitchFamily="34" charset="0"/>
            </a:endParaRPr>
          </a:p>
          <a:p>
            <a:pPr algn="r"/>
            <a:r>
              <a:rPr lang="zh-CN" altLang="en-US" sz="1200" dirty="0">
                <a:solidFill>
                  <a:schemeClr val="bg1">
                    <a:lumMod val="95000"/>
                  </a:schemeClr>
                </a:solidFill>
                <a:latin typeface="Source Sans Pro Light" pitchFamily="34" charset="0"/>
              </a:rPr>
              <a:t>在新版本中会带来一些架构上的变化</a:t>
            </a:r>
            <a:endParaRPr lang="en-US" sz="1200" dirty="0">
              <a:solidFill>
                <a:schemeClr val="bg1">
                  <a:lumMod val="95000"/>
                </a:schemeClr>
              </a:solidFill>
            </a:endParaRPr>
          </a:p>
        </p:txBody>
      </p:sp>
      <p:grpSp>
        <p:nvGrpSpPr>
          <p:cNvPr id="66" name="Group 65"/>
          <p:cNvGrpSpPr/>
          <p:nvPr/>
        </p:nvGrpSpPr>
        <p:grpSpPr>
          <a:xfrm>
            <a:off x="8816102" y="1646939"/>
            <a:ext cx="950976" cy="950976"/>
            <a:chOff x="8816102" y="1618803"/>
            <a:chExt cx="950976" cy="950976"/>
          </a:xfrm>
          <a:solidFill>
            <a:schemeClr val="bg1">
              <a:alpha val="20000"/>
            </a:schemeClr>
          </a:solidFill>
        </p:grpSpPr>
        <p:sp>
          <p:nvSpPr>
            <p:cNvPr id="32" name="Oval 31"/>
            <p:cNvSpPr/>
            <p:nvPr/>
          </p:nvSpPr>
          <p:spPr>
            <a:xfrm>
              <a:off x="8816102" y="1618803"/>
              <a:ext cx="950976" cy="950976"/>
            </a:xfrm>
            <a:prstGeom prst="ellipse">
              <a:avLst/>
            </a:prstGeom>
            <a:grpFill/>
            <a:ln w="762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p:cNvGrpSpPr/>
            <p:nvPr/>
          </p:nvGrpSpPr>
          <p:grpSpPr>
            <a:xfrm>
              <a:off x="8992950" y="1858555"/>
              <a:ext cx="601495" cy="525538"/>
              <a:chOff x="6357938" y="3535363"/>
              <a:chExt cx="465138" cy="406400"/>
            </a:xfrm>
            <a:grpFill/>
          </p:grpSpPr>
          <p:sp>
            <p:nvSpPr>
              <p:cNvPr id="62" name="AutoShape 43"/>
              <p:cNvSpPr>
                <a:spLocks/>
              </p:cNvSpPr>
              <p:nvPr/>
            </p:nvSpPr>
            <p:spPr bwMode="auto">
              <a:xfrm>
                <a:off x="6357938" y="3535363"/>
                <a:ext cx="465138" cy="3341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solidFill>
                <a:schemeClr val="bg1"/>
              </a:solidFill>
              <a:ln>
                <a:solidFill>
                  <a:schemeClr val="bg1"/>
                </a:solid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63" name="AutoShape 44"/>
              <p:cNvSpPr>
                <a:spLocks/>
              </p:cNvSpPr>
              <p:nvPr/>
            </p:nvSpPr>
            <p:spPr bwMode="auto">
              <a:xfrm>
                <a:off x="6779419" y="3680619"/>
                <a:ext cx="28575" cy="1595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solidFill>
                  <a:schemeClr val="bg1">
                    <a:alpha val="50000"/>
                  </a:schemeClr>
                </a:solid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64" name="AutoShape 45"/>
              <p:cNvSpPr>
                <a:spLocks/>
              </p:cNvSpPr>
              <p:nvPr/>
            </p:nvSpPr>
            <p:spPr bwMode="auto">
              <a:xfrm>
                <a:off x="6764338" y="3854450"/>
                <a:ext cx="58738"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solidFill>
                  <a:schemeClr val="bg1">
                    <a:alpha val="50000"/>
                  </a:schemeClr>
                </a:solid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68" name="Group 67"/>
          <p:cNvGrpSpPr/>
          <p:nvPr/>
        </p:nvGrpSpPr>
        <p:grpSpPr>
          <a:xfrm>
            <a:off x="8813690" y="3874132"/>
            <a:ext cx="950976" cy="950976"/>
            <a:chOff x="8813690" y="4341423"/>
            <a:chExt cx="950976" cy="950976"/>
          </a:xfrm>
          <a:solidFill>
            <a:schemeClr val="bg1">
              <a:alpha val="20000"/>
            </a:schemeClr>
          </a:solidFill>
        </p:grpSpPr>
        <p:sp>
          <p:nvSpPr>
            <p:cNvPr id="50" name="Oval 49"/>
            <p:cNvSpPr/>
            <p:nvPr/>
          </p:nvSpPr>
          <p:spPr>
            <a:xfrm>
              <a:off x="8813690" y="4341423"/>
              <a:ext cx="950976" cy="950976"/>
            </a:xfrm>
            <a:prstGeom prst="ellipse">
              <a:avLst/>
            </a:prstGeom>
            <a:grpFill/>
            <a:ln w="762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AutoShape 117"/>
            <p:cNvSpPr>
              <a:spLocks/>
            </p:cNvSpPr>
            <p:nvPr/>
          </p:nvSpPr>
          <p:spPr bwMode="auto">
            <a:xfrm>
              <a:off x="8980189" y="4597970"/>
              <a:ext cx="657221" cy="493196"/>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solidFill>
                <a:schemeClr val="bg1"/>
              </a:solid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43" name="Title 1">
            <a:extLst>
              <a:ext uri="{FF2B5EF4-FFF2-40B4-BE49-F238E27FC236}">
                <a16:creationId xmlns:a16="http://schemas.microsoft.com/office/drawing/2014/main" id="{DB565697-2538-1F48-87A4-68D6CBF3FBC8}"/>
              </a:ext>
            </a:extLst>
          </p:cNvPr>
          <p:cNvSpPr>
            <a:spLocks noGrp="1"/>
          </p:cNvSpPr>
          <p:nvPr>
            <p:ph type="title"/>
          </p:nvPr>
        </p:nvSpPr>
        <p:spPr>
          <a:xfrm>
            <a:off x="852714" y="499295"/>
            <a:ext cx="10573563" cy="595222"/>
          </a:xfrm>
        </p:spPr>
        <p:txBody>
          <a:bodyPr/>
          <a:lstStyle/>
          <a:p>
            <a:r>
              <a:rPr lang="en-US" altLang="zh-CN" dirty="0"/>
              <a:t>WHAT’S</a:t>
            </a:r>
            <a:r>
              <a:rPr lang="zh-CN" altLang="en-US" dirty="0"/>
              <a:t> </a:t>
            </a:r>
            <a:r>
              <a:rPr lang="en-US" altLang="zh-CN" dirty="0"/>
              <a:t>MORE</a:t>
            </a:r>
            <a:endParaRPr lang="en-US" dirty="0"/>
          </a:p>
        </p:txBody>
      </p:sp>
    </p:spTree>
    <p:extLst>
      <p:ext uri="{BB962C8B-B14F-4D97-AF65-F5344CB8AC3E}">
        <p14:creationId xmlns:p14="http://schemas.microsoft.com/office/powerpoint/2010/main" val="21406924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up)">
                                      <p:cBhvr>
                                        <p:cTn id="15" dur="500"/>
                                        <p:tgtEl>
                                          <p:spTgt spid="20"/>
                                        </p:tgtEl>
                                      </p:cBhvr>
                                    </p:animEffect>
                                  </p:childTnLst>
                                </p:cTn>
                              </p:par>
                            </p:childTnLst>
                          </p:cTn>
                        </p:par>
                        <p:par>
                          <p:cTn id="16" fill="hold">
                            <p:stCondLst>
                              <p:cond delay="1500"/>
                            </p:stCondLst>
                            <p:childTnLst>
                              <p:par>
                                <p:cTn id="17" presetID="2" presetClass="entr" presetSubtype="4"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2" presetClass="entr" presetSubtype="8" fill="hold" grpId="0" nodeType="after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childTnLst>
                          </p:cTn>
                        </p:par>
                        <p:par>
                          <p:cTn id="26" fill="hold">
                            <p:stCondLst>
                              <p:cond delay="2500"/>
                            </p:stCondLst>
                            <p:childTnLst>
                              <p:par>
                                <p:cTn id="27" presetID="53" presetClass="entr" presetSubtype="16" fill="hold" nodeType="afterEffect">
                                  <p:stCondLst>
                                    <p:cond delay="0"/>
                                  </p:stCondLst>
                                  <p:childTnLst>
                                    <p:set>
                                      <p:cBhvr>
                                        <p:cTn id="28" dur="1" fill="hold">
                                          <p:stCondLst>
                                            <p:cond delay="0"/>
                                          </p:stCondLst>
                                        </p:cTn>
                                        <p:tgtEl>
                                          <p:spTgt spid="66"/>
                                        </p:tgtEl>
                                        <p:attrNameLst>
                                          <p:attrName>style.visibility</p:attrName>
                                        </p:attrNameLst>
                                      </p:cBhvr>
                                      <p:to>
                                        <p:strVal val="visible"/>
                                      </p:to>
                                    </p:set>
                                    <p:anim calcmode="lin" valueType="num">
                                      <p:cBhvr>
                                        <p:cTn id="29" dur="500" fill="hold"/>
                                        <p:tgtEl>
                                          <p:spTgt spid="66"/>
                                        </p:tgtEl>
                                        <p:attrNameLst>
                                          <p:attrName>ppt_w</p:attrName>
                                        </p:attrNameLst>
                                      </p:cBhvr>
                                      <p:tavLst>
                                        <p:tav tm="0">
                                          <p:val>
                                            <p:fltVal val="0"/>
                                          </p:val>
                                        </p:tav>
                                        <p:tav tm="100000">
                                          <p:val>
                                            <p:strVal val="#ppt_w"/>
                                          </p:val>
                                        </p:tav>
                                      </p:tavLst>
                                    </p:anim>
                                    <p:anim calcmode="lin" valueType="num">
                                      <p:cBhvr>
                                        <p:cTn id="30" dur="500" fill="hold"/>
                                        <p:tgtEl>
                                          <p:spTgt spid="66"/>
                                        </p:tgtEl>
                                        <p:attrNameLst>
                                          <p:attrName>ppt_h</p:attrName>
                                        </p:attrNameLst>
                                      </p:cBhvr>
                                      <p:tavLst>
                                        <p:tav tm="0">
                                          <p:val>
                                            <p:fltVal val="0"/>
                                          </p:val>
                                        </p:tav>
                                        <p:tav tm="100000">
                                          <p:val>
                                            <p:strVal val="#ppt_h"/>
                                          </p:val>
                                        </p:tav>
                                      </p:tavLst>
                                    </p:anim>
                                    <p:animEffect transition="in" filter="fade">
                                      <p:cBhvr>
                                        <p:cTn id="31" dur="500"/>
                                        <p:tgtEl>
                                          <p:spTgt spid="66"/>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childTnLst>
                          </p:cTn>
                        </p:par>
                        <p:par>
                          <p:cTn id="39" fill="hold">
                            <p:stCondLst>
                              <p:cond delay="3500"/>
                            </p:stCondLst>
                            <p:childTnLst>
                              <p:par>
                                <p:cTn id="40" presetID="22" presetClass="entr" presetSubtype="1" fill="hold" nodeType="after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up)">
                                      <p:cBhvr>
                                        <p:cTn id="42" dur="500"/>
                                        <p:tgtEl>
                                          <p:spTgt spid="6"/>
                                        </p:tgtEl>
                                      </p:cBhvr>
                                    </p:animEffect>
                                  </p:childTnLst>
                                </p:cTn>
                              </p:par>
                            </p:childTnLst>
                          </p:cTn>
                        </p:par>
                        <p:par>
                          <p:cTn id="43" fill="hold">
                            <p:stCondLst>
                              <p:cond delay="4000"/>
                            </p:stCondLst>
                            <p:childTnLst>
                              <p:par>
                                <p:cTn id="44" presetID="2" presetClass="entr" presetSubtype="4" fill="hold" grpId="0" nodeType="afterEffect">
                                  <p:stCondLst>
                                    <p:cond delay="0"/>
                                  </p:stCondLst>
                                  <p:childTnLst>
                                    <p:set>
                                      <p:cBhvr>
                                        <p:cTn id="45" dur="1" fill="hold">
                                          <p:stCondLst>
                                            <p:cond delay="0"/>
                                          </p:stCondLst>
                                        </p:cTn>
                                        <p:tgtEl>
                                          <p:spTgt spid="23"/>
                                        </p:tgtEl>
                                        <p:attrNameLst>
                                          <p:attrName>style.visibility</p:attrName>
                                        </p:attrNameLst>
                                      </p:cBhvr>
                                      <p:to>
                                        <p:strVal val="visible"/>
                                      </p:to>
                                    </p:set>
                                    <p:anim calcmode="lin" valueType="num">
                                      <p:cBhvr additive="base">
                                        <p:cTn id="46" dur="500" fill="hold"/>
                                        <p:tgtEl>
                                          <p:spTgt spid="23"/>
                                        </p:tgtEl>
                                        <p:attrNameLst>
                                          <p:attrName>ppt_x</p:attrName>
                                        </p:attrNameLst>
                                      </p:cBhvr>
                                      <p:tavLst>
                                        <p:tav tm="0">
                                          <p:val>
                                            <p:strVal val="#ppt_x"/>
                                          </p:val>
                                        </p:tav>
                                        <p:tav tm="100000">
                                          <p:val>
                                            <p:strVal val="#ppt_x"/>
                                          </p:val>
                                        </p:tav>
                                      </p:tavLst>
                                    </p:anim>
                                    <p:anim calcmode="lin" valueType="num">
                                      <p:cBhvr additive="base">
                                        <p:cTn id="47" dur="500" fill="hold"/>
                                        <p:tgtEl>
                                          <p:spTgt spid="23"/>
                                        </p:tgtEl>
                                        <p:attrNameLst>
                                          <p:attrName>ppt_y</p:attrName>
                                        </p:attrNameLst>
                                      </p:cBhvr>
                                      <p:tavLst>
                                        <p:tav tm="0">
                                          <p:val>
                                            <p:strVal val="1+#ppt_h/2"/>
                                          </p:val>
                                        </p:tav>
                                        <p:tav tm="100000">
                                          <p:val>
                                            <p:strVal val="#ppt_y"/>
                                          </p:val>
                                        </p:tav>
                                      </p:tavLst>
                                    </p:anim>
                                  </p:childTnLst>
                                </p:cTn>
                              </p:par>
                            </p:childTnLst>
                          </p:cTn>
                        </p:par>
                        <p:par>
                          <p:cTn id="48" fill="hold">
                            <p:stCondLst>
                              <p:cond delay="4500"/>
                            </p:stCondLst>
                            <p:childTnLst>
                              <p:par>
                                <p:cTn id="49" presetID="2" presetClass="entr" presetSubtype="8" fill="hold" grpId="0" nodeType="afterEffect">
                                  <p:stCondLst>
                                    <p:cond delay="0"/>
                                  </p:stCondLst>
                                  <p:childTnLst>
                                    <p:set>
                                      <p:cBhvr>
                                        <p:cTn id="50" dur="1" fill="hold">
                                          <p:stCondLst>
                                            <p:cond delay="0"/>
                                          </p:stCondLst>
                                        </p:cTn>
                                        <p:tgtEl>
                                          <p:spTgt spid="48"/>
                                        </p:tgtEl>
                                        <p:attrNameLst>
                                          <p:attrName>style.visibility</p:attrName>
                                        </p:attrNameLst>
                                      </p:cBhvr>
                                      <p:to>
                                        <p:strVal val="visible"/>
                                      </p:to>
                                    </p:set>
                                    <p:anim calcmode="lin" valueType="num">
                                      <p:cBhvr additive="base">
                                        <p:cTn id="51" dur="500" fill="hold"/>
                                        <p:tgtEl>
                                          <p:spTgt spid="48"/>
                                        </p:tgtEl>
                                        <p:attrNameLst>
                                          <p:attrName>ppt_x</p:attrName>
                                        </p:attrNameLst>
                                      </p:cBhvr>
                                      <p:tavLst>
                                        <p:tav tm="0">
                                          <p:val>
                                            <p:strVal val="0-#ppt_w/2"/>
                                          </p:val>
                                        </p:tav>
                                        <p:tav tm="100000">
                                          <p:val>
                                            <p:strVal val="#ppt_x"/>
                                          </p:val>
                                        </p:tav>
                                      </p:tavLst>
                                    </p:anim>
                                    <p:anim calcmode="lin" valueType="num">
                                      <p:cBhvr additive="base">
                                        <p:cTn id="52" dur="500" fill="hold"/>
                                        <p:tgtEl>
                                          <p:spTgt spid="48"/>
                                        </p:tgtEl>
                                        <p:attrNameLst>
                                          <p:attrName>ppt_y</p:attrName>
                                        </p:attrNameLst>
                                      </p:cBhvr>
                                      <p:tavLst>
                                        <p:tav tm="0">
                                          <p:val>
                                            <p:strVal val="#ppt_y"/>
                                          </p:val>
                                        </p:tav>
                                        <p:tav tm="100000">
                                          <p:val>
                                            <p:strVal val="#ppt_y"/>
                                          </p:val>
                                        </p:tav>
                                      </p:tavLst>
                                    </p:anim>
                                  </p:childTnLst>
                                </p:cTn>
                              </p:par>
                            </p:childTnLst>
                          </p:cTn>
                        </p:par>
                        <p:par>
                          <p:cTn id="53" fill="hold">
                            <p:stCondLst>
                              <p:cond delay="5000"/>
                            </p:stCondLst>
                            <p:childTnLst>
                              <p:par>
                                <p:cTn id="54" presetID="53" presetClass="entr" presetSubtype="16" fill="hold" nodeType="afterEffect">
                                  <p:stCondLst>
                                    <p:cond delay="0"/>
                                  </p:stCondLst>
                                  <p:childTnLst>
                                    <p:set>
                                      <p:cBhvr>
                                        <p:cTn id="55" dur="1" fill="hold">
                                          <p:stCondLst>
                                            <p:cond delay="0"/>
                                          </p:stCondLst>
                                        </p:cTn>
                                        <p:tgtEl>
                                          <p:spTgt spid="68"/>
                                        </p:tgtEl>
                                        <p:attrNameLst>
                                          <p:attrName>style.visibility</p:attrName>
                                        </p:attrNameLst>
                                      </p:cBhvr>
                                      <p:to>
                                        <p:strVal val="visible"/>
                                      </p:to>
                                    </p:set>
                                    <p:anim calcmode="lin" valueType="num">
                                      <p:cBhvr>
                                        <p:cTn id="56" dur="500" fill="hold"/>
                                        <p:tgtEl>
                                          <p:spTgt spid="68"/>
                                        </p:tgtEl>
                                        <p:attrNameLst>
                                          <p:attrName>ppt_w</p:attrName>
                                        </p:attrNameLst>
                                      </p:cBhvr>
                                      <p:tavLst>
                                        <p:tav tm="0">
                                          <p:val>
                                            <p:fltVal val="0"/>
                                          </p:val>
                                        </p:tav>
                                        <p:tav tm="100000">
                                          <p:val>
                                            <p:strVal val="#ppt_w"/>
                                          </p:val>
                                        </p:tav>
                                      </p:tavLst>
                                    </p:anim>
                                    <p:anim calcmode="lin" valueType="num">
                                      <p:cBhvr>
                                        <p:cTn id="57" dur="500" fill="hold"/>
                                        <p:tgtEl>
                                          <p:spTgt spid="68"/>
                                        </p:tgtEl>
                                        <p:attrNameLst>
                                          <p:attrName>ppt_h</p:attrName>
                                        </p:attrNameLst>
                                      </p:cBhvr>
                                      <p:tavLst>
                                        <p:tav tm="0">
                                          <p:val>
                                            <p:fltVal val="0"/>
                                          </p:val>
                                        </p:tav>
                                        <p:tav tm="100000">
                                          <p:val>
                                            <p:strVal val="#ppt_h"/>
                                          </p:val>
                                        </p:tav>
                                      </p:tavLst>
                                    </p:anim>
                                    <p:animEffect transition="in" filter="fade">
                                      <p:cBhvr>
                                        <p:cTn id="58" dur="500"/>
                                        <p:tgtEl>
                                          <p:spTgt spid="68"/>
                                        </p:tgtEl>
                                      </p:cBhvr>
                                    </p:animEffect>
                                  </p:childTnLst>
                                </p:cTn>
                              </p:par>
                            </p:childTnLst>
                          </p:cTn>
                        </p:par>
                        <p:par>
                          <p:cTn id="59" fill="hold">
                            <p:stCondLst>
                              <p:cond delay="5500"/>
                            </p:stCondLst>
                            <p:childTnLst>
                              <p:par>
                                <p:cTn id="60" presetID="10" presetClass="entr" presetSubtype="0" fill="hold" grpId="0" nodeType="afterEffect">
                                  <p:stCondLst>
                                    <p:cond delay="0"/>
                                  </p:stCondLst>
                                  <p:childTnLst>
                                    <p:set>
                                      <p:cBhvr>
                                        <p:cTn id="61" dur="1" fill="hold">
                                          <p:stCondLst>
                                            <p:cond delay="0"/>
                                          </p:stCondLst>
                                        </p:cTn>
                                        <p:tgtEl>
                                          <p:spTgt spid="55"/>
                                        </p:tgtEl>
                                        <p:attrNameLst>
                                          <p:attrName>style.visibility</p:attrName>
                                        </p:attrNameLst>
                                      </p:cBhvr>
                                      <p:to>
                                        <p:strVal val="visible"/>
                                      </p:to>
                                    </p:set>
                                    <p:animEffect transition="in" filter="fade">
                                      <p:cBhvr>
                                        <p:cTn id="62" dur="500"/>
                                        <p:tgtEl>
                                          <p:spTgt spid="5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6"/>
                                        </p:tgtEl>
                                        <p:attrNameLst>
                                          <p:attrName>style.visibility</p:attrName>
                                        </p:attrNameLst>
                                      </p:cBhvr>
                                      <p:to>
                                        <p:strVal val="visible"/>
                                      </p:to>
                                    </p:set>
                                    <p:animEffect transition="in" filter="fade">
                                      <p:cBhvr>
                                        <p:cTn id="65" dur="500"/>
                                        <p:tgtEl>
                                          <p:spTgt spid="56"/>
                                        </p:tgtEl>
                                      </p:cBhvr>
                                    </p:animEffect>
                                  </p:childTnLst>
                                </p:cTn>
                              </p:par>
                            </p:childTnLst>
                          </p:cTn>
                        </p:par>
                        <p:par>
                          <p:cTn id="66" fill="hold">
                            <p:stCondLst>
                              <p:cond delay="6000"/>
                            </p:stCondLst>
                            <p:childTnLst>
                              <p:par>
                                <p:cTn id="67" presetID="22" presetClass="entr" presetSubtype="1" fill="hold" nodeType="after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wipe(up)">
                                      <p:cBhvr>
                                        <p:cTn id="69" dur="500"/>
                                        <p:tgtEl>
                                          <p:spTgt spid="24"/>
                                        </p:tgtEl>
                                      </p:cBhvr>
                                    </p:animEffect>
                                  </p:childTnLst>
                                </p:cTn>
                              </p:par>
                            </p:childTnLst>
                          </p:cTn>
                        </p:par>
                        <p:par>
                          <p:cTn id="70" fill="hold">
                            <p:stCondLst>
                              <p:cond delay="6500"/>
                            </p:stCondLst>
                            <p:childTnLst>
                              <p:par>
                                <p:cTn id="71" presetID="22" presetClass="entr" presetSubtype="2" fill="hold" nodeType="after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wipe(right)">
                                      <p:cBhvr>
                                        <p:cTn id="73" dur="500"/>
                                        <p:tgtEl>
                                          <p:spTgt spid="25"/>
                                        </p:tgtEl>
                                      </p:cBhvr>
                                    </p:animEffect>
                                  </p:childTnLst>
                                </p:cTn>
                              </p:par>
                            </p:childTnLst>
                          </p:cTn>
                        </p:par>
                        <p:par>
                          <p:cTn id="74" fill="hold">
                            <p:stCondLst>
                              <p:cond delay="7000"/>
                            </p:stCondLst>
                            <p:childTnLst>
                              <p:par>
                                <p:cTn id="75" presetID="22" presetClass="entr" presetSubtype="1" fill="hold" nodeType="after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wipe(up)">
                                      <p:cBhvr>
                                        <p:cTn id="7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3" grpId="0" animBg="1"/>
      <p:bldP spid="30" grpId="0" animBg="1"/>
      <p:bldP spid="37" grpId="0"/>
      <p:bldP spid="38" grpId="0"/>
      <p:bldP spid="48" grpId="0" animBg="1"/>
      <p:bldP spid="55" grpId="0"/>
      <p:bldP spid="5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6133656" y="2298462"/>
            <a:ext cx="0" cy="1158104"/>
          </a:xfrm>
          <a:prstGeom prst="line">
            <a:avLst/>
          </a:prstGeom>
          <a:ln w="57150">
            <a:solidFill>
              <a:schemeClr val="bg1">
                <a:alpha val="50000"/>
              </a:schemeClr>
            </a:solidFill>
            <a:prstDash val="solid"/>
            <a:headEnd type="none"/>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6133656" y="0"/>
            <a:ext cx="0" cy="2167738"/>
          </a:xfrm>
          <a:prstGeom prst="line">
            <a:avLst/>
          </a:prstGeom>
          <a:ln w="57150">
            <a:solidFill>
              <a:schemeClr val="bg1">
                <a:alpha val="50000"/>
              </a:schemeClr>
            </a:solidFill>
            <a:prstDash val="solid"/>
            <a:headEnd type="none"/>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6133656" y="3637773"/>
            <a:ext cx="0" cy="936881"/>
          </a:xfrm>
          <a:prstGeom prst="line">
            <a:avLst/>
          </a:prstGeom>
          <a:ln w="57150">
            <a:solidFill>
              <a:schemeClr val="bg1">
                <a:alpha val="50000"/>
              </a:schemeClr>
            </a:solidFill>
            <a:prstDash val="solid"/>
            <a:headEnd type="none"/>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6045765" y="2121824"/>
            <a:ext cx="175782" cy="175782"/>
          </a:xfrm>
          <a:prstGeom prst="ellipse">
            <a:avLst/>
          </a:prstGeom>
          <a:solidFill>
            <a:schemeClr val="bg1">
              <a:alpha val="20000"/>
            </a:schemeClr>
          </a:solidFill>
          <a:ln w="381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045765" y="3457208"/>
            <a:ext cx="175782" cy="175782"/>
          </a:xfrm>
          <a:prstGeom prst="ellipse">
            <a:avLst/>
          </a:prstGeom>
          <a:solidFill>
            <a:schemeClr val="bg1">
              <a:alpha val="20000"/>
            </a:schemeClr>
          </a:solidFill>
          <a:ln w="381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Extract 9"/>
          <p:cNvSpPr/>
          <p:nvPr/>
        </p:nvSpPr>
        <p:spPr>
          <a:xfrm rot="16200000">
            <a:off x="6642046" y="2082027"/>
            <a:ext cx="255814" cy="255814"/>
          </a:xfrm>
          <a:prstGeom prst="flowChartExtra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390908" y="1637653"/>
            <a:ext cx="2717063" cy="830997"/>
          </a:xfrm>
          <a:prstGeom prst="rect">
            <a:avLst/>
          </a:prstGeom>
        </p:spPr>
        <p:txBody>
          <a:bodyPr wrap="square">
            <a:spAutoFit/>
          </a:bodyPr>
          <a:lstStyle/>
          <a:p>
            <a:r>
              <a:rPr lang="ms-MY" altLang="zh-CN" sz="2400" dirty="0" err="1">
                <a:solidFill>
                  <a:schemeClr val="bg1">
                    <a:lumMod val="95000"/>
                  </a:schemeClr>
                </a:solidFill>
              </a:rPr>
              <a:t>Prometheus</a:t>
            </a:r>
            <a:r>
              <a:rPr lang="zh-CN" altLang="en-US" sz="2400" dirty="0">
                <a:solidFill>
                  <a:schemeClr val="bg1">
                    <a:lumMod val="95000"/>
                  </a:schemeClr>
                </a:solidFill>
              </a:rPr>
              <a:t> </a:t>
            </a:r>
            <a:r>
              <a:rPr lang="en-US" altLang="zh-CN" sz="2400" dirty="0">
                <a:solidFill>
                  <a:schemeClr val="bg1">
                    <a:lumMod val="95000"/>
                  </a:schemeClr>
                </a:solidFill>
              </a:rPr>
              <a:t>Plug-in</a:t>
            </a:r>
            <a:endParaRPr lang="ms-MY" altLang="zh-CN" sz="2400" dirty="0">
              <a:solidFill>
                <a:schemeClr val="bg1">
                  <a:lumMod val="95000"/>
                </a:schemeClr>
              </a:solidFill>
            </a:endParaRPr>
          </a:p>
          <a:p>
            <a:endParaRPr lang="ms-MY" sz="2400" dirty="0">
              <a:solidFill>
                <a:schemeClr val="bg1">
                  <a:lumMod val="95000"/>
                </a:schemeClr>
              </a:solidFill>
            </a:endParaRPr>
          </a:p>
        </p:txBody>
      </p:sp>
      <p:sp>
        <p:nvSpPr>
          <p:cNvPr id="15" name="Rectangle 14"/>
          <p:cNvSpPr/>
          <p:nvPr/>
        </p:nvSpPr>
        <p:spPr>
          <a:xfrm>
            <a:off x="8377375" y="2042385"/>
            <a:ext cx="3048902" cy="461665"/>
          </a:xfrm>
          <a:prstGeom prst="rect">
            <a:avLst/>
          </a:prstGeom>
        </p:spPr>
        <p:txBody>
          <a:bodyPr wrap="square">
            <a:spAutoFit/>
          </a:bodyPr>
          <a:lstStyle/>
          <a:p>
            <a:r>
              <a:rPr lang="ms-MY" altLang="zh-CN" sz="1200" dirty="0" err="1">
                <a:solidFill>
                  <a:schemeClr val="bg1">
                    <a:lumMod val="95000"/>
                  </a:schemeClr>
                </a:solidFill>
                <a:latin typeface="Source Sans Pro Light" pitchFamily="34" charset="0"/>
              </a:rPr>
              <a:t>Prometheus</a:t>
            </a:r>
            <a:r>
              <a:rPr lang="zh-CN" altLang="en-US" sz="1200" dirty="0">
                <a:solidFill>
                  <a:schemeClr val="bg1">
                    <a:lumMod val="95000"/>
                  </a:schemeClr>
                </a:solidFill>
                <a:latin typeface="Source Sans Pro Light" pitchFamily="34" charset="0"/>
              </a:rPr>
              <a:t>插件</a:t>
            </a:r>
            <a:endParaRPr lang="en-US" altLang="zh-CN" sz="1200" dirty="0">
              <a:solidFill>
                <a:schemeClr val="bg1">
                  <a:lumMod val="95000"/>
                </a:schemeClr>
              </a:solidFill>
              <a:latin typeface="Source Sans Pro Light" pitchFamily="34" charset="0"/>
            </a:endParaRPr>
          </a:p>
          <a:p>
            <a:r>
              <a:rPr lang="en-US" altLang="zh-CN" sz="1200" dirty="0" err="1">
                <a:solidFill>
                  <a:schemeClr val="bg1">
                    <a:lumMod val="95000"/>
                  </a:schemeClr>
                </a:solidFill>
              </a:rPr>
              <a:t>用</a:t>
            </a:r>
            <a:r>
              <a:rPr lang="en-US" altLang="zh-CN" sz="1200" dirty="0">
                <a:solidFill>
                  <a:schemeClr val="bg1">
                    <a:lumMod val="95000"/>
                  </a:schemeClr>
                </a:solidFill>
              </a:rPr>
              <a:t> Prometheus</a:t>
            </a:r>
            <a:r>
              <a:rPr lang="zh-CN" altLang="en-US" sz="1200" dirty="0">
                <a:solidFill>
                  <a:schemeClr val="bg1">
                    <a:lumMod val="95000"/>
                  </a:schemeClr>
                </a:solidFill>
              </a:rPr>
              <a:t> 提供更好的监控功能</a:t>
            </a:r>
            <a:endParaRPr lang="en-US" altLang="zh-CN" sz="1200" dirty="0">
              <a:solidFill>
                <a:schemeClr val="bg1">
                  <a:lumMod val="95000"/>
                </a:schemeClr>
              </a:solidFill>
            </a:endParaRPr>
          </a:p>
        </p:txBody>
      </p:sp>
      <p:sp>
        <p:nvSpPr>
          <p:cNvPr id="16" name="Flowchart: Extract 15"/>
          <p:cNvSpPr/>
          <p:nvPr/>
        </p:nvSpPr>
        <p:spPr>
          <a:xfrm rot="5400000">
            <a:off x="5369453" y="3458466"/>
            <a:ext cx="255814" cy="255814"/>
          </a:xfrm>
          <a:prstGeom prst="flowChartExtra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866247" y="3014092"/>
            <a:ext cx="3007536" cy="461665"/>
          </a:xfrm>
          <a:prstGeom prst="rect">
            <a:avLst/>
          </a:prstGeom>
        </p:spPr>
        <p:txBody>
          <a:bodyPr wrap="square">
            <a:spAutoFit/>
          </a:bodyPr>
          <a:lstStyle/>
          <a:p>
            <a:pPr algn="r"/>
            <a:r>
              <a:rPr lang="ms-MY" altLang="zh-CN" sz="2400" dirty="0">
                <a:solidFill>
                  <a:schemeClr val="bg1">
                    <a:lumMod val="95000"/>
                  </a:schemeClr>
                </a:solidFill>
              </a:rPr>
              <a:t>Monitor </a:t>
            </a:r>
            <a:r>
              <a:rPr lang="en-US" altLang="zh-CN" sz="2400" dirty="0">
                <a:solidFill>
                  <a:schemeClr val="bg1">
                    <a:lumMod val="95000"/>
                  </a:schemeClr>
                </a:solidFill>
              </a:rPr>
              <a:t>C</a:t>
            </a:r>
            <a:r>
              <a:rPr lang="ms-MY" altLang="zh-CN" sz="2400" dirty="0" err="1">
                <a:solidFill>
                  <a:schemeClr val="bg1">
                    <a:lumMod val="95000"/>
                  </a:schemeClr>
                </a:solidFill>
              </a:rPr>
              <a:t>lient</a:t>
            </a:r>
            <a:endParaRPr lang="ms-MY" altLang="zh-CN" sz="2400" dirty="0">
              <a:solidFill>
                <a:schemeClr val="bg1">
                  <a:lumMod val="95000"/>
                </a:schemeClr>
              </a:solidFill>
            </a:endParaRPr>
          </a:p>
        </p:txBody>
      </p:sp>
      <p:sp>
        <p:nvSpPr>
          <p:cNvPr id="24" name="Rectangle 23"/>
          <p:cNvSpPr/>
          <p:nvPr/>
        </p:nvSpPr>
        <p:spPr>
          <a:xfrm>
            <a:off x="852714" y="3418824"/>
            <a:ext cx="3048902" cy="461665"/>
          </a:xfrm>
          <a:prstGeom prst="rect">
            <a:avLst/>
          </a:prstGeom>
        </p:spPr>
        <p:txBody>
          <a:bodyPr wrap="square">
            <a:spAutoFit/>
          </a:bodyPr>
          <a:lstStyle/>
          <a:p>
            <a:pPr algn="r"/>
            <a:r>
              <a:rPr lang="en-US" altLang="zh-CN" sz="1200" dirty="0" err="1">
                <a:solidFill>
                  <a:schemeClr val="bg1">
                    <a:lumMod val="95000"/>
                  </a:schemeClr>
                </a:solidFill>
                <a:latin typeface="Source Sans Pro Light" pitchFamily="34" charset="0"/>
              </a:rPr>
              <a:t>监控客户端</a:t>
            </a:r>
            <a:endParaRPr lang="en-US" altLang="zh-CN" sz="1200" dirty="0">
              <a:solidFill>
                <a:schemeClr val="bg1">
                  <a:lumMod val="95000"/>
                </a:schemeClr>
              </a:solidFill>
              <a:latin typeface="Source Sans Pro Light" pitchFamily="34" charset="0"/>
            </a:endParaRPr>
          </a:p>
          <a:p>
            <a:pPr algn="r"/>
            <a:r>
              <a:rPr lang="en-US" altLang="zh-CN" sz="1200" dirty="0" err="1">
                <a:solidFill>
                  <a:schemeClr val="bg1">
                    <a:lumMod val="95000"/>
                  </a:schemeClr>
                </a:solidFill>
                <a:latin typeface="Source Sans Pro Light" pitchFamily="34" charset="0"/>
              </a:rPr>
              <a:t>用命令行实现监控信息的图表展示</a:t>
            </a:r>
            <a:endParaRPr lang="en-US" altLang="zh-CN" sz="1200" dirty="0">
              <a:solidFill>
                <a:schemeClr val="bg1">
                  <a:lumMod val="95000"/>
                </a:schemeClr>
              </a:solidFill>
            </a:endParaRPr>
          </a:p>
        </p:txBody>
      </p:sp>
      <p:grpSp>
        <p:nvGrpSpPr>
          <p:cNvPr id="46" name="Group 45"/>
          <p:cNvGrpSpPr/>
          <p:nvPr/>
        </p:nvGrpSpPr>
        <p:grpSpPr>
          <a:xfrm>
            <a:off x="7168896" y="1734445"/>
            <a:ext cx="950976" cy="950976"/>
            <a:chOff x="7168896" y="1734445"/>
            <a:chExt cx="950976" cy="950976"/>
          </a:xfrm>
          <a:solidFill>
            <a:schemeClr val="bg1">
              <a:alpha val="20000"/>
            </a:schemeClr>
          </a:solidFill>
        </p:grpSpPr>
        <p:sp>
          <p:nvSpPr>
            <p:cNvPr id="12" name="Oval 11"/>
            <p:cNvSpPr/>
            <p:nvPr/>
          </p:nvSpPr>
          <p:spPr>
            <a:xfrm>
              <a:off x="7168896" y="1734445"/>
              <a:ext cx="950976" cy="950976"/>
            </a:xfrm>
            <a:prstGeom prst="ellipse">
              <a:avLst/>
            </a:prstGeom>
            <a:grpFill/>
            <a:ln w="762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p:nvGrpSpPr>
          <p:grpSpPr>
            <a:xfrm>
              <a:off x="7485078" y="1920357"/>
              <a:ext cx="397682" cy="578716"/>
              <a:chOff x="11078485" y="2115665"/>
              <a:chExt cx="319088" cy="464344"/>
            </a:xfrm>
            <a:grpFill/>
          </p:grpSpPr>
          <p:sp>
            <p:nvSpPr>
              <p:cNvPr id="27" name="AutoShape 60"/>
              <p:cNvSpPr>
                <a:spLocks/>
              </p:cNvSpPr>
              <p:nvPr/>
            </p:nvSpPr>
            <p:spPr bwMode="auto">
              <a:xfrm>
                <a:off x="11209454" y="2245840"/>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19"/>
                      <a:pt x="16769" y="0"/>
                      <a:pt x="10800" y="0"/>
                    </a:cubicBezTo>
                    <a:cubicBezTo>
                      <a:pt x="4830" y="0"/>
                      <a:pt x="0" y="4819"/>
                      <a:pt x="0" y="10800"/>
                    </a:cubicBezTo>
                    <a:cubicBezTo>
                      <a:pt x="0" y="16769"/>
                      <a:pt x="4830" y="21599"/>
                      <a:pt x="10800" y="21599"/>
                    </a:cubicBezTo>
                  </a:path>
                </a:pathLst>
              </a:custGeom>
              <a:solidFill>
                <a:schemeClr val="bg1"/>
              </a:solidFill>
              <a:ln>
                <a:solidFill>
                  <a:schemeClr val="bg1"/>
                </a:solid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28" name="AutoShape 61"/>
              <p:cNvSpPr>
                <a:spLocks/>
              </p:cNvSpPr>
              <p:nvPr/>
            </p:nvSpPr>
            <p:spPr bwMode="auto">
              <a:xfrm>
                <a:off x="11209454" y="2420465"/>
                <a:ext cx="28575"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0" y="0"/>
                      <a:pt x="0" y="4830"/>
                      <a:pt x="0" y="10800"/>
                    </a:cubicBezTo>
                    <a:cubicBezTo>
                      <a:pt x="0" y="16769"/>
                      <a:pt x="4830" y="21599"/>
                      <a:pt x="10800" y="21599"/>
                    </a:cubicBezTo>
                    <a:cubicBezTo>
                      <a:pt x="16769" y="21599"/>
                      <a:pt x="21600" y="16769"/>
                      <a:pt x="21600" y="10800"/>
                    </a:cubicBezTo>
                    <a:cubicBezTo>
                      <a:pt x="21600" y="4830"/>
                      <a:pt x="16769" y="0"/>
                      <a:pt x="10800" y="0"/>
                    </a:cubicBezTo>
                  </a:path>
                </a:pathLst>
              </a:custGeom>
              <a:solidFill>
                <a:schemeClr val="bg1"/>
              </a:solidFill>
              <a:ln>
                <a:solidFill>
                  <a:schemeClr val="bg1"/>
                </a:solid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29" name="AutoShape 62"/>
              <p:cNvSpPr>
                <a:spLocks/>
              </p:cNvSpPr>
              <p:nvPr/>
            </p:nvSpPr>
            <p:spPr bwMode="auto">
              <a:xfrm>
                <a:off x="11122142" y="2333153"/>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0" y="0"/>
                      <a:pt x="0" y="4819"/>
                      <a:pt x="0" y="10800"/>
                    </a:cubicBezTo>
                    <a:cubicBezTo>
                      <a:pt x="0" y="16769"/>
                      <a:pt x="4830" y="21599"/>
                      <a:pt x="10800" y="21599"/>
                    </a:cubicBezTo>
                    <a:cubicBezTo>
                      <a:pt x="16769" y="21599"/>
                      <a:pt x="21600" y="16769"/>
                      <a:pt x="21600" y="10800"/>
                    </a:cubicBezTo>
                    <a:cubicBezTo>
                      <a:pt x="21600" y="4819"/>
                      <a:pt x="16769" y="0"/>
                      <a:pt x="10800" y="0"/>
                    </a:cubicBezTo>
                  </a:path>
                </a:pathLst>
              </a:custGeom>
              <a:solidFill>
                <a:schemeClr val="bg1"/>
              </a:solidFill>
              <a:ln>
                <a:solidFill>
                  <a:schemeClr val="bg1"/>
                </a:solid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30" name="AutoShape 63"/>
              <p:cNvSpPr>
                <a:spLocks/>
              </p:cNvSpPr>
              <p:nvPr/>
            </p:nvSpPr>
            <p:spPr bwMode="auto">
              <a:xfrm>
                <a:off x="11295973" y="2333153"/>
                <a:ext cx="29369"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4830" y="21599"/>
                      <a:pt x="10800" y="21599"/>
                    </a:cubicBezTo>
                    <a:cubicBezTo>
                      <a:pt x="16769" y="21599"/>
                      <a:pt x="21600" y="16769"/>
                      <a:pt x="21600" y="10800"/>
                    </a:cubicBezTo>
                    <a:cubicBezTo>
                      <a:pt x="21600" y="4819"/>
                      <a:pt x="16769" y="0"/>
                      <a:pt x="10800" y="0"/>
                    </a:cubicBezTo>
                    <a:cubicBezTo>
                      <a:pt x="4830" y="0"/>
                      <a:pt x="0" y="4819"/>
                      <a:pt x="0" y="10800"/>
                    </a:cubicBezTo>
                  </a:path>
                </a:pathLst>
              </a:custGeom>
              <a:solidFill>
                <a:schemeClr val="bg1"/>
              </a:solidFill>
              <a:ln>
                <a:solidFill>
                  <a:schemeClr val="bg1"/>
                </a:solid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31" name="AutoShape 64"/>
              <p:cNvSpPr>
                <a:spLocks/>
              </p:cNvSpPr>
              <p:nvPr/>
            </p:nvSpPr>
            <p:spPr bwMode="auto">
              <a:xfrm>
                <a:off x="11150717" y="2391097"/>
                <a:ext cx="29369" cy="29369"/>
              </a:xfrm>
              <a:custGeom>
                <a:avLst/>
                <a:gdLst>
                  <a:gd name="T0" fmla="+- 0 10802 965"/>
                  <a:gd name="T1" fmla="*/ T0 w 19675"/>
                  <a:gd name="T2" fmla="+- 0 10800 961"/>
                  <a:gd name="T3" fmla="*/ 10800 h 19678"/>
                  <a:gd name="T4" fmla="+- 0 10802 965"/>
                  <a:gd name="T5" fmla="*/ T4 w 19675"/>
                  <a:gd name="T6" fmla="+- 0 10800 961"/>
                  <a:gd name="T7" fmla="*/ 10800 h 19678"/>
                  <a:gd name="T8" fmla="+- 0 10802 965"/>
                  <a:gd name="T9" fmla="*/ T8 w 19675"/>
                  <a:gd name="T10" fmla="+- 0 10800 961"/>
                  <a:gd name="T11" fmla="*/ 10800 h 19678"/>
                  <a:gd name="T12" fmla="+- 0 10802 965"/>
                  <a:gd name="T13" fmla="*/ T12 w 19675"/>
                  <a:gd name="T14" fmla="+- 0 10800 961"/>
                  <a:gd name="T15" fmla="*/ 10800 h 19678"/>
                </a:gdLst>
                <a:ahLst/>
                <a:cxnLst>
                  <a:cxn ang="0">
                    <a:pos x="T1" y="T3"/>
                  </a:cxn>
                  <a:cxn ang="0">
                    <a:pos x="T5" y="T7"/>
                  </a:cxn>
                  <a:cxn ang="0">
                    <a:pos x="T9" y="T11"/>
                  </a:cxn>
                  <a:cxn ang="0">
                    <a:pos x="T13" y="T15"/>
                  </a:cxn>
                </a:cxnLst>
                <a:rect l="0" t="0" r="r" b="b"/>
                <a:pathLst>
                  <a:path w="19675" h="19678">
                    <a:moveTo>
                      <a:pt x="2894" y="2882"/>
                    </a:moveTo>
                    <a:cubicBezTo>
                      <a:pt x="-965" y="6725"/>
                      <a:pt x="-965" y="12952"/>
                      <a:pt x="2894" y="16795"/>
                    </a:cubicBezTo>
                    <a:cubicBezTo>
                      <a:pt x="6734" y="20638"/>
                      <a:pt x="12935" y="20638"/>
                      <a:pt x="16794" y="16795"/>
                    </a:cubicBezTo>
                    <a:cubicBezTo>
                      <a:pt x="20634" y="12952"/>
                      <a:pt x="20634" y="6725"/>
                      <a:pt x="16794" y="2882"/>
                    </a:cubicBezTo>
                    <a:cubicBezTo>
                      <a:pt x="12935" y="-961"/>
                      <a:pt x="6734" y="-961"/>
                      <a:pt x="2894" y="2882"/>
                    </a:cubicBezTo>
                  </a:path>
                </a:pathLst>
              </a:custGeom>
              <a:solidFill>
                <a:schemeClr val="bg1"/>
              </a:solidFill>
              <a:ln>
                <a:solidFill>
                  <a:schemeClr val="bg1"/>
                </a:solid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32" name="AutoShape 65"/>
              <p:cNvSpPr>
                <a:spLocks/>
              </p:cNvSpPr>
              <p:nvPr/>
            </p:nvSpPr>
            <p:spPr bwMode="auto">
              <a:xfrm>
                <a:off x="11150717" y="2275209"/>
                <a:ext cx="29369" cy="29369"/>
              </a:xfrm>
              <a:custGeom>
                <a:avLst/>
                <a:gdLst>
                  <a:gd name="T0" fmla="+- 0 10801 962"/>
                  <a:gd name="T1" fmla="*/ T0 w 19678"/>
                  <a:gd name="T2" fmla="+- 0 10801 965"/>
                  <a:gd name="T3" fmla="*/ 10801 h 19673"/>
                  <a:gd name="T4" fmla="+- 0 10801 962"/>
                  <a:gd name="T5" fmla="*/ T4 w 19678"/>
                  <a:gd name="T6" fmla="+- 0 10801 965"/>
                  <a:gd name="T7" fmla="*/ 10801 h 19673"/>
                  <a:gd name="T8" fmla="+- 0 10801 962"/>
                  <a:gd name="T9" fmla="*/ T8 w 19678"/>
                  <a:gd name="T10" fmla="+- 0 10801 965"/>
                  <a:gd name="T11" fmla="*/ 10801 h 19673"/>
                  <a:gd name="T12" fmla="+- 0 10801 962"/>
                  <a:gd name="T13" fmla="*/ T12 w 19678"/>
                  <a:gd name="T14" fmla="+- 0 10801 965"/>
                  <a:gd name="T15" fmla="*/ 10801 h 19673"/>
                </a:gdLst>
                <a:ahLst/>
                <a:cxnLst>
                  <a:cxn ang="0">
                    <a:pos x="T1" y="T3"/>
                  </a:cxn>
                  <a:cxn ang="0">
                    <a:pos x="T5" y="T7"/>
                  </a:cxn>
                  <a:cxn ang="0">
                    <a:pos x="T9" y="T11"/>
                  </a:cxn>
                  <a:cxn ang="0">
                    <a:pos x="T13" y="T15"/>
                  </a:cxn>
                </a:cxnLst>
                <a:rect l="0" t="0" r="r" b="b"/>
                <a:pathLst>
                  <a:path w="19678" h="19673">
                    <a:moveTo>
                      <a:pt x="2897" y="2894"/>
                    </a:moveTo>
                    <a:cubicBezTo>
                      <a:pt x="-962" y="6734"/>
                      <a:pt x="-962" y="12935"/>
                      <a:pt x="2877" y="16785"/>
                    </a:cubicBezTo>
                    <a:cubicBezTo>
                      <a:pt x="6737" y="20635"/>
                      <a:pt x="12938" y="20635"/>
                      <a:pt x="16797" y="16785"/>
                    </a:cubicBezTo>
                    <a:cubicBezTo>
                      <a:pt x="20638" y="12935"/>
                      <a:pt x="20638" y="6734"/>
                      <a:pt x="16797" y="2894"/>
                    </a:cubicBezTo>
                    <a:cubicBezTo>
                      <a:pt x="12938" y="-965"/>
                      <a:pt x="6737" y="-965"/>
                      <a:pt x="2897" y="2894"/>
                    </a:cubicBezTo>
                  </a:path>
                </a:pathLst>
              </a:custGeom>
              <a:solidFill>
                <a:schemeClr val="bg1"/>
              </a:solidFill>
              <a:ln>
                <a:solidFill>
                  <a:schemeClr val="bg1"/>
                </a:solid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33" name="AutoShape 66"/>
              <p:cNvSpPr>
                <a:spLocks/>
              </p:cNvSpPr>
              <p:nvPr/>
            </p:nvSpPr>
            <p:spPr bwMode="auto">
              <a:xfrm>
                <a:off x="11267398" y="2391097"/>
                <a:ext cx="28575" cy="29369"/>
              </a:xfrm>
              <a:custGeom>
                <a:avLst/>
                <a:gdLst>
                  <a:gd name="T0" fmla="+- 0 10800 961"/>
                  <a:gd name="T1" fmla="*/ T0 w 19678"/>
                  <a:gd name="T2" fmla="+- 0 10800 961"/>
                  <a:gd name="T3" fmla="*/ 10800 h 19678"/>
                  <a:gd name="T4" fmla="+- 0 10800 961"/>
                  <a:gd name="T5" fmla="*/ T4 w 19678"/>
                  <a:gd name="T6" fmla="+- 0 10800 961"/>
                  <a:gd name="T7" fmla="*/ 10800 h 19678"/>
                  <a:gd name="T8" fmla="+- 0 10800 961"/>
                  <a:gd name="T9" fmla="*/ T8 w 19678"/>
                  <a:gd name="T10" fmla="+- 0 10800 961"/>
                  <a:gd name="T11" fmla="*/ 10800 h 19678"/>
                  <a:gd name="T12" fmla="+- 0 10800 961"/>
                  <a:gd name="T13" fmla="*/ T12 w 19678"/>
                  <a:gd name="T14" fmla="+- 0 10800 961"/>
                  <a:gd name="T15" fmla="*/ 10800 h 19678"/>
                </a:gdLst>
                <a:ahLst/>
                <a:cxnLst>
                  <a:cxn ang="0">
                    <a:pos x="T1" y="T3"/>
                  </a:cxn>
                  <a:cxn ang="0">
                    <a:pos x="T5" y="T7"/>
                  </a:cxn>
                  <a:cxn ang="0">
                    <a:pos x="T9" y="T11"/>
                  </a:cxn>
                  <a:cxn ang="0">
                    <a:pos x="T13" y="T15"/>
                  </a:cxn>
                </a:cxnLst>
                <a:rect l="0" t="0" r="r" b="b"/>
                <a:pathLst>
                  <a:path w="19678" h="19678">
                    <a:moveTo>
                      <a:pt x="2882" y="2882"/>
                    </a:moveTo>
                    <a:cubicBezTo>
                      <a:pt x="-961" y="6725"/>
                      <a:pt x="-961" y="12952"/>
                      <a:pt x="2882" y="16795"/>
                    </a:cubicBezTo>
                    <a:cubicBezTo>
                      <a:pt x="6725" y="20638"/>
                      <a:pt x="12952" y="20638"/>
                      <a:pt x="16795" y="16795"/>
                    </a:cubicBezTo>
                    <a:cubicBezTo>
                      <a:pt x="20639" y="12952"/>
                      <a:pt x="20639" y="6725"/>
                      <a:pt x="16795" y="2882"/>
                    </a:cubicBezTo>
                    <a:cubicBezTo>
                      <a:pt x="12952" y="-961"/>
                      <a:pt x="6725" y="-961"/>
                      <a:pt x="2882" y="2882"/>
                    </a:cubicBezTo>
                  </a:path>
                </a:pathLst>
              </a:custGeom>
              <a:solidFill>
                <a:schemeClr val="bg1"/>
              </a:solidFill>
              <a:ln>
                <a:solidFill>
                  <a:schemeClr val="bg1"/>
                </a:solid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34" name="AutoShape 67"/>
              <p:cNvSpPr>
                <a:spLocks/>
              </p:cNvSpPr>
              <p:nvPr/>
            </p:nvSpPr>
            <p:spPr bwMode="auto">
              <a:xfrm>
                <a:off x="11078485" y="2115665"/>
                <a:ext cx="319088"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818" y="16200"/>
                    </a:moveTo>
                    <a:cubicBezTo>
                      <a:pt x="5486" y="16200"/>
                      <a:pt x="1963" y="13776"/>
                      <a:pt x="1963" y="10800"/>
                    </a:cubicBezTo>
                    <a:cubicBezTo>
                      <a:pt x="1963" y="7821"/>
                      <a:pt x="5486" y="5400"/>
                      <a:pt x="9818" y="5400"/>
                    </a:cubicBezTo>
                    <a:cubicBezTo>
                      <a:pt x="14148" y="5400"/>
                      <a:pt x="17672" y="7821"/>
                      <a:pt x="17672" y="10800"/>
                    </a:cubicBezTo>
                    <a:cubicBezTo>
                      <a:pt x="17672" y="13776"/>
                      <a:pt x="14148" y="16200"/>
                      <a:pt x="9818" y="16200"/>
                    </a:cubicBezTo>
                    <a:moveTo>
                      <a:pt x="13745" y="20249"/>
                    </a:moveTo>
                    <a:lnTo>
                      <a:pt x="5890" y="20249"/>
                    </a:lnTo>
                    <a:lnTo>
                      <a:pt x="4909" y="16613"/>
                    </a:lnTo>
                    <a:cubicBezTo>
                      <a:pt x="6358" y="17192"/>
                      <a:pt x="8019" y="17549"/>
                      <a:pt x="9818" y="17549"/>
                    </a:cubicBezTo>
                    <a:cubicBezTo>
                      <a:pt x="11614" y="17549"/>
                      <a:pt x="13277" y="17192"/>
                      <a:pt x="14727" y="16613"/>
                    </a:cubicBezTo>
                    <a:cubicBezTo>
                      <a:pt x="14727" y="16613"/>
                      <a:pt x="13745" y="20249"/>
                      <a:pt x="13745" y="20249"/>
                    </a:cubicBezTo>
                    <a:close/>
                    <a:moveTo>
                      <a:pt x="5992" y="1350"/>
                    </a:moveTo>
                    <a:lnTo>
                      <a:pt x="13847" y="1350"/>
                    </a:lnTo>
                    <a:lnTo>
                      <a:pt x="14828" y="4985"/>
                    </a:lnTo>
                    <a:cubicBezTo>
                      <a:pt x="13379" y="4406"/>
                      <a:pt x="11718" y="4050"/>
                      <a:pt x="9919" y="4050"/>
                    </a:cubicBezTo>
                    <a:cubicBezTo>
                      <a:pt x="8123" y="4050"/>
                      <a:pt x="6460" y="4406"/>
                      <a:pt x="5010" y="4985"/>
                    </a:cubicBezTo>
                    <a:cubicBezTo>
                      <a:pt x="5010" y="4985"/>
                      <a:pt x="5992" y="1350"/>
                      <a:pt x="5992" y="1350"/>
                    </a:cubicBezTo>
                    <a:close/>
                    <a:moveTo>
                      <a:pt x="19636" y="9450"/>
                    </a:moveTo>
                    <a:cubicBezTo>
                      <a:pt x="19567" y="9450"/>
                      <a:pt x="19509" y="9472"/>
                      <a:pt x="19442" y="9477"/>
                    </a:cubicBezTo>
                    <a:cubicBezTo>
                      <a:pt x="19101" y="8298"/>
                      <a:pt x="18294" y="7245"/>
                      <a:pt x="17187" y="6376"/>
                    </a:cubicBezTo>
                    <a:lnTo>
                      <a:pt x="15778" y="1102"/>
                    </a:lnTo>
                    <a:cubicBezTo>
                      <a:pt x="15605" y="464"/>
                      <a:pt x="14794" y="0"/>
                      <a:pt x="13847" y="0"/>
                    </a:cubicBezTo>
                    <a:lnTo>
                      <a:pt x="5992" y="0"/>
                    </a:lnTo>
                    <a:cubicBezTo>
                      <a:pt x="5047" y="0"/>
                      <a:pt x="4236" y="464"/>
                      <a:pt x="4061" y="1102"/>
                    </a:cubicBezTo>
                    <a:lnTo>
                      <a:pt x="2686" y="6198"/>
                    </a:lnTo>
                    <a:cubicBezTo>
                      <a:pt x="1037" y="7405"/>
                      <a:pt x="0" y="9012"/>
                      <a:pt x="0" y="10800"/>
                    </a:cubicBezTo>
                    <a:cubicBezTo>
                      <a:pt x="0" y="12542"/>
                      <a:pt x="995" y="14110"/>
                      <a:pt x="2573" y="15307"/>
                    </a:cubicBezTo>
                    <a:lnTo>
                      <a:pt x="3959" y="20496"/>
                    </a:lnTo>
                    <a:cubicBezTo>
                      <a:pt x="4132" y="21135"/>
                      <a:pt x="4943" y="21599"/>
                      <a:pt x="5890" y="21599"/>
                    </a:cubicBezTo>
                    <a:lnTo>
                      <a:pt x="13745" y="21599"/>
                    </a:lnTo>
                    <a:cubicBezTo>
                      <a:pt x="14690" y="21599"/>
                      <a:pt x="15501" y="21135"/>
                      <a:pt x="15676" y="20496"/>
                    </a:cubicBezTo>
                    <a:lnTo>
                      <a:pt x="17074" y="15311"/>
                    </a:lnTo>
                    <a:cubicBezTo>
                      <a:pt x="18242" y="14426"/>
                      <a:pt x="19089" y="13340"/>
                      <a:pt x="19442" y="12122"/>
                    </a:cubicBezTo>
                    <a:cubicBezTo>
                      <a:pt x="19509" y="12127"/>
                      <a:pt x="19567" y="12150"/>
                      <a:pt x="19636" y="12150"/>
                    </a:cubicBezTo>
                    <a:cubicBezTo>
                      <a:pt x="20719" y="12150"/>
                      <a:pt x="21600" y="11544"/>
                      <a:pt x="21600" y="10800"/>
                    </a:cubicBezTo>
                    <a:cubicBezTo>
                      <a:pt x="21600" y="10053"/>
                      <a:pt x="20719" y="9450"/>
                      <a:pt x="19636" y="9450"/>
                    </a:cubicBezTo>
                  </a:path>
                </a:pathLst>
              </a:custGeom>
              <a:solidFill>
                <a:schemeClr val="bg1"/>
              </a:solidFill>
              <a:ln>
                <a:solidFill>
                  <a:schemeClr val="bg1"/>
                </a:solid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35" name="AutoShape 68"/>
              <p:cNvSpPr>
                <a:spLocks/>
              </p:cNvSpPr>
              <p:nvPr/>
            </p:nvSpPr>
            <p:spPr bwMode="auto">
              <a:xfrm>
                <a:off x="11209454" y="2275209"/>
                <a:ext cx="87313" cy="88106"/>
              </a:xfrm>
              <a:custGeom>
                <a:avLst/>
                <a:gdLst>
                  <a:gd name="T0" fmla="*/ 10740 w 21481"/>
                  <a:gd name="T1" fmla="+- 0 10860 120"/>
                  <a:gd name="T2" fmla="*/ 10860 h 21480"/>
                  <a:gd name="T3" fmla="*/ 10740 w 21481"/>
                  <a:gd name="T4" fmla="+- 0 10860 120"/>
                  <a:gd name="T5" fmla="*/ 10860 h 21480"/>
                  <a:gd name="T6" fmla="*/ 10740 w 21481"/>
                  <a:gd name="T7" fmla="+- 0 10860 120"/>
                  <a:gd name="T8" fmla="*/ 10860 h 21480"/>
                  <a:gd name="T9" fmla="*/ 10740 w 21481"/>
                  <a:gd name="T10" fmla="+- 0 10860 120"/>
                  <a:gd name="T11" fmla="*/ 10860 h 21480"/>
                </a:gdLst>
                <a:ahLst/>
                <a:cxnLst>
                  <a:cxn ang="0">
                    <a:pos x="T0" y="T2"/>
                  </a:cxn>
                  <a:cxn ang="0">
                    <a:pos x="T3" y="T5"/>
                  </a:cxn>
                  <a:cxn ang="0">
                    <a:pos x="T6" y="T8"/>
                  </a:cxn>
                  <a:cxn ang="0">
                    <a:pos x="T9" y="T11"/>
                  </a:cxn>
                </a:cxnLst>
                <a:rect l="0" t="0" r="r" b="b"/>
                <a:pathLst>
                  <a:path w="21481" h="21480">
                    <a:moveTo>
                      <a:pt x="21127" y="346"/>
                    </a:moveTo>
                    <a:cubicBezTo>
                      <a:pt x="20697" y="-82"/>
                      <a:pt x="20002" y="-120"/>
                      <a:pt x="19516" y="270"/>
                    </a:cubicBezTo>
                    <a:lnTo>
                      <a:pt x="1055" y="15432"/>
                    </a:lnTo>
                    <a:cubicBezTo>
                      <a:pt x="375" y="16113"/>
                      <a:pt x="0" y="17012"/>
                      <a:pt x="0" y="17972"/>
                    </a:cubicBezTo>
                    <a:cubicBezTo>
                      <a:pt x="0" y="18902"/>
                      <a:pt x="361" y="19783"/>
                      <a:pt x="1027" y="20446"/>
                    </a:cubicBezTo>
                    <a:cubicBezTo>
                      <a:pt x="1694" y="21103"/>
                      <a:pt x="2583" y="21473"/>
                      <a:pt x="3542" y="21479"/>
                    </a:cubicBezTo>
                    <a:cubicBezTo>
                      <a:pt x="4431" y="21473"/>
                      <a:pt x="5354" y="21144"/>
                      <a:pt x="6028" y="20495"/>
                    </a:cubicBezTo>
                    <a:lnTo>
                      <a:pt x="12598" y="12627"/>
                    </a:lnTo>
                    <a:lnTo>
                      <a:pt x="21224" y="1935"/>
                    </a:lnTo>
                    <a:cubicBezTo>
                      <a:pt x="21600" y="1462"/>
                      <a:pt x="21558" y="771"/>
                      <a:pt x="21127" y="346"/>
                    </a:cubicBezTo>
                  </a:path>
                </a:pathLst>
              </a:custGeom>
              <a:solidFill>
                <a:schemeClr val="bg1"/>
              </a:solidFill>
              <a:ln>
                <a:solidFill>
                  <a:schemeClr val="bg1"/>
                </a:solid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47" name="Group 46"/>
          <p:cNvGrpSpPr/>
          <p:nvPr/>
        </p:nvGrpSpPr>
        <p:grpSpPr>
          <a:xfrm>
            <a:off x="4146130" y="3108338"/>
            <a:ext cx="950976" cy="950976"/>
            <a:chOff x="4146130" y="3108338"/>
            <a:chExt cx="950976" cy="950976"/>
          </a:xfrm>
          <a:solidFill>
            <a:schemeClr val="bg1">
              <a:alpha val="20000"/>
            </a:schemeClr>
          </a:solidFill>
        </p:grpSpPr>
        <p:sp>
          <p:nvSpPr>
            <p:cNvPr id="18" name="Oval 17"/>
            <p:cNvSpPr/>
            <p:nvPr/>
          </p:nvSpPr>
          <p:spPr>
            <a:xfrm>
              <a:off x="4146130" y="3108338"/>
              <a:ext cx="950976" cy="950976"/>
            </a:xfrm>
            <a:prstGeom prst="ellipse">
              <a:avLst/>
            </a:prstGeom>
            <a:grpFill/>
            <a:ln w="762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4384606" y="3282779"/>
              <a:ext cx="537793" cy="537793"/>
              <a:chOff x="8204317" y="2115665"/>
              <a:chExt cx="464344" cy="464344"/>
            </a:xfrm>
            <a:grpFill/>
          </p:grpSpPr>
          <p:sp>
            <p:nvSpPr>
              <p:cNvPr id="37" name="AutoShape 81"/>
              <p:cNvSpPr>
                <a:spLocks/>
              </p:cNvSpPr>
              <p:nvPr/>
            </p:nvSpPr>
            <p:spPr bwMode="auto">
              <a:xfrm>
                <a:off x="8204317" y="2115665"/>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solidFill>
                <a:schemeClr val="bg1"/>
              </a:solidFill>
              <a:ln>
                <a:solidFill>
                  <a:schemeClr val="bg1">
                    <a:alpha val="50000"/>
                  </a:schemeClr>
                </a:solid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38" name="AutoShape 82"/>
              <p:cNvSpPr>
                <a:spLocks/>
              </p:cNvSpPr>
              <p:nvPr/>
            </p:nvSpPr>
            <p:spPr bwMode="auto">
              <a:xfrm>
                <a:off x="8247973" y="2492697"/>
                <a:ext cx="43657" cy="436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grpFill/>
              <a:ln>
                <a:solidFill>
                  <a:schemeClr val="bg1">
                    <a:alpha val="50000"/>
                  </a:schemeClr>
                </a:solid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sp>
        <p:nvSpPr>
          <p:cNvPr id="40" name="Oval 39"/>
          <p:cNvSpPr/>
          <p:nvPr/>
        </p:nvSpPr>
        <p:spPr>
          <a:xfrm>
            <a:off x="5828865" y="4546625"/>
            <a:ext cx="581446" cy="581446"/>
          </a:xfrm>
          <a:prstGeom prst="ellipse">
            <a:avLst/>
          </a:prstGeom>
          <a:solidFill>
            <a:schemeClr val="bg1">
              <a:alpha val="20000"/>
            </a:schemeClr>
          </a:solidFill>
          <a:ln w="762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5984694" y="4702710"/>
            <a:ext cx="269275" cy="269275"/>
          </a:xfrm>
          <a:prstGeom prst="ellipse">
            <a:avLst/>
          </a:prstGeom>
          <a:solidFill>
            <a:schemeClr val="bg1">
              <a:alpha val="20000"/>
            </a:schemeClr>
          </a:solidFill>
          <a:ln w="762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4330009" y="5256127"/>
            <a:ext cx="3595408" cy="646331"/>
          </a:xfrm>
          <a:prstGeom prst="rect">
            <a:avLst/>
          </a:prstGeom>
          <a:noFill/>
        </p:spPr>
        <p:txBody>
          <a:bodyPr wrap="none" rtlCol="0">
            <a:spAutoFit/>
          </a:bodyPr>
          <a:lstStyle/>
          <a:p>
            <a:r>
              <a:rPr lang="en-US" altLang="zh-CN" sz="3600" dirty="0">
                <a:solidFill>
                  <a:schemeClr val="bg1">
                    <a:lumMod val="95000"/>
                  </a:schemeClr>
                </a:solidFill>
              </a:rPr>
              <a:t>To Be Continued…</a:t>
            </a:r>
            <a:endParaRPr lang="en-US" sz="3600" dirty="0">
              <a:solidFill>
                <a:schemeClr val="bg1">
                  <a:lumMod val="95000"/>
                </a:schemeClr>
              </a:solidFill>
            </a:endParaRPr>
          </a:p>
        </p:txBody>
      </p:sp>
      <p:sp>
        <p:nvSpPr>
          <p:cNvPr id="39" name="Title 1">
            <a:extLst>
              <a:ext uri="{FF2B5EF4-FFF2-40B4-BE49-F238E27FC236}">
                <a16:creationId xmlns:a16="http://schemas.microsoft.com/office/drawing/2014/main" id="{6F235E27-A6B3-D34D-A006-7A1D389F8904}"/>
              </a:ext>
            </a:extLst>
          </p:cNvPr>
          <p:cNvSpPr>
            <a:spLocks noGrp="1"/>
          </p:cNvSpPr>
          <p:nvPr>
            <p:ph type="title"/>
          </p:nvPr>
        </p:nvSpPr>
        <p:spPr>
          <a:xfrm>
            <a:off x="852714" y="499295"/>
            <a:ext cx="10573563" cy="595222"/>
          </a:xfrm>
        </p:spPr>
        <p:txBody>
          <a:bodyPr/>
          <a:lstStyle/>
          <a:p>
            <a:r>
              <a:rPr lang="en-US" altLang="zh-CN" dirty="0"/>
              <a:t>WHAT’S</a:t>
            </a:r>
            <a:r>
              <a:rPr lang="zh-CN" altLang="en-US" dirty="0"/>
              <a:t> </a:t>
            </a:r>
            <a:r>
              <a:rPr lang="en-US" altLang="zh-CN" dirty="0"/>
              <a:t>MORE</a:t>
            </a:r>
            <a:endParaRPr lang="en-US" dirty="0"/>
          </a:p>
        </p:txBody>
      </p:sp>
    </p:spTree>
    <p:extLst>
      <p:ext uri="{BB962C8B-B14F-4D97-AF65-F5344CB8AC3E}">
        <p14:creationId xmlns:p14="http://schemas.microsoft.com/office/powerpoint/2010/main" val="26421423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1+#ppt_w/2"/>
                                          </p:val>
                                        </p:tav>
                                        <p:tav tm="100000">
                                          <p:val>
                                            <p:strVal val="#ppt_x"/>
                                          </p:val>
                                        </p:tav>
                                      </p:tavLst>
                                    </p:anim>
                                    <p:anim calcmode="lin" valueType="num">
                                      <p:cBhvr additive="base">
                                        <p:cTn id="17" dur="500" fill="hold"/>
                                        <p:tgtEl>
                                          <p:spTgt spid="10"/>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46"/>
                                        </p:tgtEl>
                                        <p:attrNameLst>
                                          <p:attrName>style.visibility</p:attrName>
                                        </p:attrNameLst>
                                      </p:cBhvr>
                                      <p:to>
                                        <p:strVal val="visible"/>
                                      </p:to>
                                    </p:set>
                                    <p:anim calcmode="lin" valueType="num">
                                      <p:cBhvr>
                                        <p:cTn id="21" dur="500" fill="hold"/>
                                        <p:tgtEl>
                                          <p:spTgt spid="46"/>
                                        </p:tgtEl>
                                        <p:attrNameLst>
                                          <p:attrName>ppt_w</p:attrName>
                                        </p:attrNameLst>
                                      </p:cBhvr>
                                      <p:tavLst>
                                        <p:tav tm="0">
                                          <p:val>
                                            <p:fltVal val="0"/>
                                          </p:val>
                                        </p:tav>
                                        <p:tav tm="100000">
                                          <p:val>
                                            <p:strVal val="#ppt_w"/>
                                          </p:val>
                                        </p:tav>
                                      </p:tavLst>
                                    </p:anim>
                                    <p:anim calcmode="lin" valueType="num">
                                      <p:cBhvr>
                                        <p:cTn id="22" dur="500" fill="hold"/>
                                        <p:tgtEl>
                                          <p:spTgt spid="46"/>
                                        </p:tgtEl>
                                        <p:attrNameLst>
                                          <p:attrName>ppt_h</p:attrName>
                                        </p:attrNameLst>
                                      </p:cBhvr>
                                      <p:tavLst>
                                        <p:tav tm="0">
                                          <p:val>
                                            <p:fltVal val="0"/>
                                          </p:val>
                                        </p:tav>
                                        <p:tav tm="100000">
                                          <p:val>
                                            <p:strVal val="#ppt_h"/>
                                          </p:val>
                                        </p:tav>
                                      </p:tavLst>
                                    </p:anim>
                                    <p:animEffect transition="in" filter="fade">
                                      <p:cBhvr>
                                        <p:cTn id="23" dur="500"/>
                                        <p:tgtEl>
                                          <p:spTgt spid="46"/>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par>
                          <p:cTn id="31" fill="hold">
                            <p:stCondLst>
                              <p:cond delay="2500"/>
                            </p:stCondLst>
                            <p:childTnLst>
                              <p:par>
                                <p:cTn id="32" presetID="22" presetClass="entr" presetSubtype="1"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up)">
                                      <p:cBhvr>
                                        <p:cTn id="34" dur="500"/>
                                        <p:tgtEl>
                                          <p:spTgt spid="8"/>
                                        </p:tgtEl>
                                      </p:cBhvr>
                                    </p:animEffect>
                                  </p:childTnLst>
                                </p:cTn>
                              </p:par>
                            </p:childTnLst>
                          </p:cTn>
                        </p:par>
                        <p:par>
                          <p:cTn id="35" fill="hold">
                            <p:stCondLst>
                              <p:cond delay="3000"/>
                            </p:stCondLst>
                            <p:childTnLst>
                              <p:par>
                                <p:cTn id="36" presetID="2" presetClass="entr" presetSubtype="4"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fill="hold"/>
                                        <p:tgtEl>
                                          <p:spTgt spid="9"/>
                                        </p:tgtEl>
                                        <p:attrNameLst>
                                          <p:attrName>ppt_x</p:attrName>
                                        </p:attrNameLst>
                                      </p:cBhvr>
                                      <p:tavLst>
                                        <p:tav tm="0">
                                          <p:val>
                                            <p:strVal val="#ppt_x"/>
                                          </p:val>
                                        </p:tav>
                                        <p:tav tm="100000">
                                          <p:val>
                                            <p:strVal val="#ppt_x"/>
                                          </p:val>
                                        </p:tav>
                                      </p:tavLst>
                                    </p:anim>
                                    <p:anim calcmode="lin" valueType="num">
                                      <p:cBhvr additive="base">
                                        <p:cTn id="39" dur="500" fill="hold"/>
                                        <p:tgtEl>
                                          <p:spTgt spid="9"/>
                                        </p:tgtEl>
                                        <p:attrNameLst>
                                          <p:attrName>ppt_y</p:attrName>
                                        </p:attrNameLst>
                                      </p:cBhvr>
                                      <p:tavLst>
                                        <p:tav tm="0">
                                          <p:val>
                                            <p:strVal val="1+#ppt_h/2"/>
                                          </p:val>
                                        </p:tav>
                                        <p:tav tm="100000">
                                          <p:val>
                                            <p:strVal val="#ppt_y"/>
                                          </p:val>
                                        </p:tav>
                                      </p:tavLst>
                                    </p:anim>
                                  </p:childTnLst>
                                </p:cTn>
                              </p:par>
                            </p:childTnLst>
                          </p:cTn>
                        </p:par>
                        <p:par>
                          <p:cTn id="40" fill="hold">
                            <p:stCondLst>
                              <p:cond delay="3500"/>
                            </p:stCondLst>
                            <p:childTnLst>
                              <p:par>
                                <p:cTn id="41" presetID="2" presetClass="entr" presetSubtype="8"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0-#ppt_w/2"/>
                                          </p:val>
                                        </p:tav>
                                        <p:tav tm="100000">
                                          <p:val>
                                            <p:strVal val="#ppt_x"/>
                                          </p:val>
                                        </p:tav>
                                      </p:tavLst>
                                    </p:anim>
                                    <p:anim calcmode="lin" valueType="num">
                                      <p:cBhvr additive="base">
                                        <p:cTn id="44" dur="500" fill="hold"/>
                                        <p:tgtEl>
                                          <p:spTgt spid="16"/>
                                        </p:tgtEl>
                                        <p:attrNameLst>
                                          <p:attrName>ppt_y</p:attrName>
                                        </p:attrNameLst>
                                      </p:cBhvr>
                                      <p:tavLst>
                                        <p:tav tm="0">
                                          <p:val>
                                            <p:strVal val="#ppt_y"/>
                                          </p:val>
                                        </p:tav>
                                        <p:tav tm="100000">
                                          <p:val>
                                            <p:strVal val="#ppt_y"/>
                                          </p:val>
                                        </p:tav>
                                      </p:tavLst>
                                    </p:anim>
                                  </p:childTnLst>
                                </p:cTn>
                              </p:par>
                            </p:childTnLst>
                          </p:cTn>
                        </p:par>
                        <p:par>
                          <p:cTn id="45" fill="hold">
                            <p:stCondLst>
                              <p:cond delay="4000"/>
                            </p:stCondLst>
                            <p:childTnLst>
                              <p:par>
                                <p:cTn id="46" presetID="53" presetClass="entr" presetSubtype="16" fill="hold" nodeType="afterEffect">
                                  <p:stCondLst>
                                    <p:cond delay="0"/>
                                  </p:stCondLst>
                                  <p:childTnLst>
                                    <p:set>
                                      <p:cBhvr>
                                        <p:cTn id="47" dur="1" fill="hold">
                                          <p:stCondLst>
                                            <p:cond delay="0"/>
                                          </p:stCondLst>
                                        </p:cTn>
                                        <p:tgtEl>
                                          <p:spTgt spid="47"/>
                                        </p:tgtEl>
                                        <p:attrNameLst>
                                          <p:attrName>style.visibility</p:attrName>
                                        </p:attrNameLst>
                                      </p:cBhvr>
                                      <p:to>
                                        <p:strVal val="visible"/>
                                      </p:to>
                                    </p:set>
                                    <p:anim calcmode="lin" valueType="num">
                                      <p:cBhvr>
                                        <p:cTn id="48" dur="500" fill="hold"/>
                                        <p:tgtEl>
                                          <p:spTgt spid="47"/>
                                        </p:tgtEl>
                                        <p:attrNameLst>
                                          <p:attrName>ppt_w</p:attrName>
                                        </p:attrNameLst>
                                      </p:cBhvr>
                                      <p:tavLst>
                                        <p:tav tm="0">
                                          <p:val>
                                            <p:fltVal val="0"/>
                                          </p:val>
                                        </p:tav>
                                        <p:tav tm="100000">
                                          <p:val>
                                            <p:strVal val="#ppt_w"/>
                                          </p:val>
                                        </p:tav>
                                      </p:tavLst>
                                    </p:anim>
                                    <p:anim calcmode="lin" valueType="num">
                                      <p:cBhvr>
                                        <p:cTn id="49" dur="500" fill="hold"/>
                                        <p:tgtEl>
                                          <p:spTgt spid="47"/>
                                        </p:tgtEl>
                                        <p:attrNameLst>
                                          <p:attrName>ppt_h</p:attrName>
                                        </p:attrNameLst>
                                      </p:cBhvr>
                                      <p:tavLst>
                                        <p:tav tm="0">
                                          <p:val>
                                            <p:fltVal val="0"/>
                                          </p:val>
                                        </p:tav>
                                        <p:tav tm="100000">
                                          <p:val>
                                            <p:strVal val="#ppt_h"/>
                                          </p:val>
                                        </p:tav>
                                      </p:tavLst>
                                    </p:anim>
                                    <p:animEffect transition="in" filter="fade">
                                      <p:cBhvr>
                                        <p:cTn id="50" dur="500"/>
                                        <p:tgtEl>
                                          <p:spTgt spid="47"/>
                                        </p:tgtEl>
                                      </p:cBhvr>
                                    </p:animEffect>
                                  </p:childTnLst>
                                </p:cTn>
                              </p:par>
                            </p:childTnLst>
                          </p:cTn>
                        </p:par>
                        <p:par>
                          <p:cTn id="51" fill="hold">
                            <p:stCondLst>
                              <p:cond delay="4500"/>
                            </p:stCondLst>
                            <p:childTnLst>
                              <p:par>
                                <p:cTn id="52" presetID="10" presetClass="entr" presetSubtype="0" fill="hold" grpId="0" nodeType="after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childTnLst>
                          </p:cTn>
                        </p:par>
                        <p:par>
                          <p:cTn id="58" fill="hold">
                            <p:stCondLst>
                              <p:cond delay="5000"/>
                            </p:stCondLst>
                            <p:childTnLst>
                              <p:par>
                                <p:cTn id="59" presetID="22" presetClass="entr" presetSubtype="1" fill="hold" nodeType="after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wipe(up)">
                                      <p:cBhvr>
                                        <p:cTn id="61" dur="500"/>
                                        <p:tgtEl>
                                          <p:spTgt spid="6"/>
                                        </p:tgtEl>
                                      </p:cBhvr>
                                    </p:animEffect>
                                  </p:childTnLst>
                                </p:cTn>
                              </p:par>
                            </p:childTnLst>
                          </p:cTn>
                        </p:par>
                        <p:par>
                          <p:cTn id="62" fill="hold">
                            <p:stCondLst>
                              <p:cond delay="5500"/>
                            </p:stCondLst>
                            <p:childTnLst>
                              <p:par>
                                <p:cTn id="63" presetID="16" presetClass="entr" presetSubtype="42" fill="hold" grpId="0" nodeType="after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barn(outHorizontal)">
                                      <p:cBhvr>
                                        <p:cTn id="65" dur="500"/>
                                        <p:tgtEl>
                                          <p:spTgt spid="42"/>
                                        </p:tgtEl>
                                      </p:cBhvr>
                                    </p:animEffect>
                                  </p:childTnLst>
                                </p:cTn>
                              </p:par>
                            </p:childTnLst>
                          </p:cTn>
                        </p:par>
                        <p:par>
                          <p:cTn id="66" fill="hold">
                            <p:stCondLst>
                              <p:cond delay="6000"/>
                            </p:stCondLst>
                            <p:childTnLst>
                              <p:par>
                                <p:cTn id="67" presetID="16" presetClass="entr" presetSubtype="26" fill="hold" grpId="0" nodeType="after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barn(inHorizontal)">
                                      <p:cBhvr>
                                        <p:cTn id="69" dur="500"/>
                                        <p:tgtEl>
                                          <p:spTgt spid="40"/>
                                        </p:tgtEl>
                                      </p:cBhvr>
                                    </p:animEffect>
                                  </p:childTnLst>
                                </p:cTn>
                              </p:par>
                            </p:childTnLst>
                          </p:cTn>
                        </p:par>
                        <p:par>
                          <p:cTn id="70" fill="hold">
                            <p:stCondLst>
                              <p:cond delay="6500"/>
                            </p:stCondLst>
                            <p:childTnLst>
                              <p:par>
                                <p:cTn id="71" presetID="16" presetClass="entr" presetSubtype="37" fill="hold" grpId="0" nodeType="afterEffect">
                                  <p:stCondLst>
                                    <p:cond delay="0"/>
                                  </p:stCondLst>
                                  <p:childTnLst>
                                    <p:set>
                                      <p:cBhvr>
                                        <p:cTn id="72" dur="1" fill="hold">
                                          <p:stCondLst>
                                            <p:cond delay="0"/>
                                          </p:stCondLst>
                                        </p:cTn>
                                        <p:tgtEl>
                                          <p:spTgt spid="45"/>
                                        </p:tgtEl>
                                        <p:attrNameLst>
                                          <p:attrName>style.visibility</p:attrName>
                                        </p:attrNameLst>
                                      </p:cBhvr>
                                      <p:to>
                                        <p:strVal val="visible"/>
                                      </p:to>
                                    </p:set>
                                    <p:animEffect transition="in" filter="barn(outVertical)">
                                      <p:cBhvr>
                                        <p:cTn id="7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4" grpId="0"/>
      <p:bldP spid="15" grpId="0"/>
      <p:bldP spid="16" grpId="0" animBg="1"/>
      <p:bldP spid="23" grpId="0"/>
      <p:bldP spid="24" grpId="0"/>
      <p:bldP spid="40" grpId="0" animBg="1"/>
      <p:bldP spid="42" grpId="0" animBg="1"/>
      <p:bldP spid="45" grpId="0"/>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 name="Rectangle 107"/>
          <p:cNvSpPr/>
          <p:nvPr/>
        </p:nvSpPr>
        <p:spPr>
          <a:xfrm>
            <a:off x="9339288" y="3433"/>
            <a:ext cx="2852712" cy="13716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0" y="5485151"/>
            <a:ext cx="2852712" cy="13716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p:cNvCxnSpPr/>
          <p:nvPr/>
        </p:nvCxnSpPr>
        <p:spPr>
          <a:xfrm>
            <a:off x="3818964" y="2743200"/>
            <a:ext cx="1882589" cy="0"/>
          </a:xfrm>
          <a:prstGeom prst="line">
            <a:avLst/>
          </a:prstGeom>
          <a:ln w="38100">
            <a:solidFill>
              <a:schemeClr val="bg1">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513478" y="4114800"/>
            <a:ext cx="1882589" cy="0"/>
          </a:xfrm>
          <a:prstGeom prst="line">
            <a:avLst/>
          </a:prstGeom>
          <a:ln w="38100">
            <a:solidFill>
              <a:schemeClr val="bg1">
                <a:alpha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0" y="5486400"/>
            <a:ext cx="362857" cy="13716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Subtitle 4"/>
          <p:cNvSpPr txBox="1">
            <a:spLocks/>
          </p:cNvSpPr>
          <p:nvPr/>
        </p:nvSpPr>
        <p:spPr>
          <a:xfrm>
            <a:off x="5314448" y="3661323"/>
            <a:ext cx="4280647" cy="302455"/>
          </a:xfrm>
          <a:prstGeom prst="rect">
            <a:avLst/>
          </a:prstGeom>
        </p:spPr>
        <p:txBody>
          <a:bodyPr vert="horz" lIns="91440" tIns="45720" rIns="91440" bIns="45720" rtlCol="0">
            <a:normAutofit/>
          </a:bodyPr>
          <a:lstStyle/>
          <a:p>
            <a:pPr marL="342900" lvl="0" indent="-342900" algn="ctr">
              <a:spcBef>
                <a:spcPct val="20000"/>
              </a:spcBef>
            </a:pPr>
            <a:r>
              <a:rPr lang="en-US" altLang="zh-CN" sz="1300" b="1" dirty="0">
                <a:solidFill>
                  <a:schemeClr val="bg1">
                    <a:lumMod val="95000"/>
                  </a:schemeClr>
                </a:solidFill>
                <a:latin typeface="+mj-lt"/>
              </a:rPr>
              <a:t>Pas de grand </a:t>
            </a:r>
            <a:r>
              <a:rPr lang="en-US" altLang="zh-CN" sz="1300" b="1" dirty="0" err="1">
                <a:solidFill>
                  <a:schemeClr val="bg1">
                    <a:lumMod val="95000"/>
                  </a:schemeClr>
                </a:solidFill>
                <a:latin typeface="+mj-lt"/>
              </a:rPr>
              <a:t>désir</a:t>
            </a:r>
            <a:r>
              <a:rPr lang="en-US" altLang="zh-CN" sz="1300" b="1" dirty="0">
                <a:solidFill>
                  <a:schemeClr val="bg1">
                    <a:lumMod val="95000"/>
                  </a:schemeClr>
                </a:solidFill>
                <a:latin typeface="+mj-lt"/>
              </a:rPr>
              <a:t>, pas de grand talent.</a:t>
            </a:r>
            <a:endParaRPr lang="en-US" sz="1300" b="1" dirty="0">
              <a:solidFill>
                <a:schemeClr val="bg1">
                  <a:lumMod val="95000"/>
                </a:schemeClr>
              </a:solidFill>
              <a:latin typeface="+mj-lt"/>
            </a:endParaRPr>
          </a:p>
        </p:txBody>
      </p:sp>
      <p:sp>
        <p:nvSpPr>
          <p:cNvPr id="75" name="TextBox 74"/>
          <p:cNvSpPr txBox="1"/>
          <p:nvPr/>
        </p:nvSpPr>
        <p:spPr>
          <a:xfrm>
            <a:off x="2852711" y="2992579"/>
            <a:ext cx="6486577" cy="646331"/>
          </a:xfrm>
          <a:prstGeom prst="rect">
            <a:avLst/>
          </a:prstGeom>
          <a:noFill/>
        </p:spPr>
        <p:txBody>
          <a:bodyPr wrap="square" rtlCol="0">
            <a:spAutoFit/>
          </a:bodyPr>
          <a:lstStyle>
            <a:defPPr>
              <a:defRPr lang="en-US"/>
            </a:defPPr>
            <a:lvl1pPr algn="ctr">
              <a:defRPr sz="3600">
                <a:solidFill>
                  <a:schemeClr val="bg1"/>
                </a:solidFill>
              </a:defRPr>
            </a:lvl1pPr>
          </a:lstStyle>
          <a:p>
            <a:r>
              <a:rPr lang="en-US" dirty="0"/>
              <a:t>Good Bye!</a:t>
            </a:r>
          </a:p>
        </p:txBody>
      </p:sp>
      <p:cxnSp>
        <p:nvCxnSpPr>
          <p:cNvPr id="77" name="Straight Connector 76"/>
          <p:cNvCxnSpPr>
            <a:stCxn id="51" idx="3"/>
          </p:cNvCxnSpPr>
          <p:nvPr/>
        </p:nvCxnSpPr>
        <p:spPr>
          <a:xfrm>
            <a:off x="2852712" y="6170951"/>
            <a:ext cx="3243287" cy="0"/>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6096000" y="685800"/>
            <a:ext cx="0" cy="2057400"/>
          </a:xfrm>
          <a:prstGeom prst="straightConnector1">
            <a:avLst/>
          </a:prstGeom>
          <a:ln w="19050">
            <a:solidFill>
              <a:schemeClr val="bg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endCxn id="108" idx="1"/>
          </p:cNvCxnSpPr>
          <p:nvPr/>
        </p:nvCxnSpPr>
        <p:spPr>
          <a:xfrm>
            <a:off x="6096003" y="687984"/>
            <a:ext cx="3243285" cy="1249"/>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V="1">
            <a:off x="6096000" y="4114800"/>
            <a:ext cx="0" cy="2056151"/>
          </a:xfrm>
          <a:prstGeom prst="straightConnector1">
            <a:avLst/>
          </a:prstGeom>
          <a:ln w="19050">
            <a:solidFill>
              <a:schemeClr val="bg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7" name="Rectangle 106"/>
          <p:cNvSpPr/>
          <p:nvPr/>
        </p:nvSpPr>
        <p:spPr>
          <a:xfrm>
            <a:off x="11829140" y="0"/>
            <a:ext cx="362857" cy="13716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08805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0-#ppt_w/2"/>
                                          </p:val>
                                        </p:tav>
                                        <p:tav tm="100000">
                                          <p:val>
                                            <p:strVal val="#ppt_x"/>
                                          </p:val>
                                        </p:tav>
                                      </p:tavLst>
                                    </p:anim>
                                    <p:anim calcmode="lin" valueType="num">
                                      <p:cBhvr additive="base">
                                        <p:cTn id="8" dur="500" fill="hold"/>
                                        <p:tgtEl>
                                          <p:spTgt spid="5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08"/>
                                        </p:tgtEl>
                                        <p:attrNameLst>
                                          <p:attrName>style.visibility</p:attrName>
                                        </p:attrNameLst>
                                      </p:cBhvr>
                                      <p:to>
                                        <p:strVal val="visible"/>
                                      </p:to>
                                    </p:set>
                                    <p:anim calcmode="lin" valueType="num">
                                      <p:cBhvr additive="base">
                                        <p:cTn id="11" dur="500" fill="hold"/>
                                        <p:tgtEl>
                                          <p:spTgt spid="108"/>
                                        </p:tgtEl>
                                        <p:attrNameLst>
                                          <p:attrName>ppt_x</p:attrName>
                                        </p:attrNameLst>
                                      </p:cBhvr>
                                      <p:tavLst>
                                        <p:tav tm="0">
                                          <p:val>
                                            <p:strVal val="1+#ppt_w/2"/>
                                          </p:val>
                                        </p:tav>
                                        <p:tav tm="100000">
                                          <p:val>
                                            <p:strVal val="#ppt_x"/>
                                          </p:val>
                                        </p:tav>
                                      </p:tavLst>
                                    </p:anim>
                                    <p:anim calcmode="lin" valueType="num">
                                      <p:cBhvr additive="base">
                                        <p:cTn id="12" dur="500" fill="hold"/>
                                        <p:tgtEl>
                                          <p:spTgt spid="10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wipe(left)">
                                      <p:cBhvr>
                                        <p:cTn id="16" dur="500"/>
                                        <p:tgtEl>
                                          <p:spTgt spid="77"/>
                                        </p:tgtEl>
                                      </p:cBhvr>
                                    </p:animEffect>
                                  </p:childTnLst>
                                </p:cTn>
                              </p:par>
                              <p:par>
                                <p:cTn id="17" presetID="22" presetClass="entr" presetSubtype="2" fill="hold" nodeType="withEffect">
                                  <p:stCondLst>
                                    <p:cond delay="0"/>
                                  </p:stCondLst>
                                  <p:childTnLst>
                                    <p:set>
                                      <p:cBhvr>
                                        <p:cTn id="18" dur="1" fill="hold">
                                          <p:stCondLst>
                                            <p:cond delay="0"/>
                                          </p:stCondLst>
                                        </p:cTn>
                                        <p:tgtEl>
                                          <p:spTgt spid="85"/>
                                        </p:tgtEl>
                                        <p:attrNameLst>
                                          <p:attrName>style.visibility</p:attrName>
                                        </p:attrNameLst>
                                      </p:cBhvr>
                                      <p:to>
                                        <p:strVal val="visible"/>
                                      </p:to>
                                    </p:set>
                                    <p:animEffect transition="in" filter="wipe(right)">
                                      <p:cBhvr>
                                        <p:cTn id="19" dur="500"/>
                                        <p:tgtEl>
                                          <p:spTgt spid="85"/>
                                        </p:tgtEl>
                                      </p:cBhvr>
                                    </p:animEffec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wipe(up)">
                                      <p:cBhvr>
                                        <p:cTn id="23" dur="500"/>
                                        <p:tgtEl>
                                          <p:spTgt spid="79"/>
                                        </p:tgtEl>
                                      </p:cBhvr>
                                    </p:animEffect>
                                  </p:childTnLst>
                                </p:cTn>
                              </p:par>
                              <p:par>
                                <p:cTn id="24" presetID="22" presetClass="entr" presetSubtype="4" fill="hold" nodeType="withEffect">
                                  <p:stCondLst>
                                    <p:cond delay="0"/>
                                  </p:stCondLst>
                                  <p:childTnLst>
                                    <p:set>
                                      <p:cBhvr>
                                        <p:cTn id="25" dur="1" fill="hold">
                                          <p:stCondLst>
                                            <p:cond delay="0"/>
                                          </p:stCondLst>
                                        </p:cTn>
                                        <p:tgtEl>
                                          <p:spTgt spid="90"/>
                                        </p:tgtEl>
                                        <p:attrNameLst>
                                          <p:attrName>style.visibility</p:attrName>
                                        </p:attrNameLst>
                                      </p:cBhvr>
                                      <p:to>
                                        <p:strVal val="visible"/>
                                      </p:to>
                                    </p:set>
                                    <p:animEffect transition="in" filter="wipe(down)">
                                      <p:cBhvr>
                                        <p:cTn id="26" dur="500"/>
                                        <p:tgtEl>
                                          <p:spTgt spid="90"/>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fade">
                                      <p:cBhvr>
                                        <p:cTn id="30" dur="500"/>
                                        <p:tgtEl>
                                          <p:spTgt spid="75"/>
                                        </p:tgtEl>
                                      </p:cBhvr>
                                    </p:animEffect>
                                  </p:childTnLst>
                                </p:cTn>
                              </p:par>
                              <p:par>
                                <p:cTn id="31" presetID="2" presetClass="entr" presetSubtype="8" fill="hold" nodeType="withEffect">
                                  <p:stCondLst>
                                    <p:cond delay="0"/>
                                  </p:stCondLst>
                                  <p:childTnLst>
                                    <p:set>
                                      <p:cBhvr>
                                        <p:cTn id="32" dur="1" fill="hold">
                                          <p:stCondLst>
                                            <p:cond delay="0"/>
                                          </p:stCondLst>
                                        </p:cTn>
                                        <p:tgtEl>
                                          <p:spTgt spid="64"/>
                                        </p:tgtEl>
                                        <p:attrNameLst>
                                          <p:attrName>style.visibility</p:attrName>
                                        </p:attrNameLst>
                                      </p:cBhvr>
                                      <p:to>
                                        <p:strVal val="visible"/>
                                      </p:to>
                                    </p:set>
                                    <p:anim calcmode="lin" valueType="num">
                                      <p:cBhvr additive="base">
                                        <p:cTn id="33" dur="500" fill="hold"/>
                                        <p:tgtEl>
                                          <p:spTgt spid="64"/>
                                        </p:tgtEl>
                                        <p:attrNameLst>
                                          <p:attrName>ppt_x</p:attrName>
                                        </p:attrNameLst>
                                      </p:cBhvr>
                                      <p:tavLst>
                                        <p:tav tm="0">
                                          <p:val>
                                            <p:strVal val="0-#ppt_w/2"/>
                                          </p:val>
                                        </p:tav>
                                        <p:tav tm="100000">
                                          <p:val>
                                            <p:strVal val="#ppt_x"/>
                                          </p:val>
                                        </p:tav>
                                      </p:tavLst>
                                    </p:anim>
                                    <p:anim calcmode="lin" valueType="num">
                                      <p:cBhvr additive="base">
                                        <p:cTn id="34" dur="500" fill="hold"/>
                                        <p:tgtEl>
                                          <p:spTgt spid="64"/>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0"/>
                                  </p:stCondLst>
                                  <p:childTnLst>
                                    <p:set>
                                      <p:cBhvr>
                                        <p:cTn id="36" dur="1" fill="hold">
                                          <p:stCondLst>
                                            <p:cond delay="0"/>
                                          </p:stCondLst>
                                        </p:cTn>
                                        <p:tgtEl>
                                          <p:spTgt spid="66"/>
                                        </p:tgtEl>
                                        <p:attrNameLst>
                                          <p:attrName>style.visibility</p:attrName>
                                        </p:attrNameLst>
                                      </p:cBhvr>
                                      <p:to>
                                        <p:strVal val="visible"/>
                                      </p:to>
                                    </p:set>
                                    <p:anim calcmode="lin" valueType="num">
                                      <p:cBhvr additive="base">
                                        <p:cTn id="37" dur="500" fill="hold"/>
                                        <p:tgtEl>
                                          <p:spTgt spid="66"/>
                                        </p:tgtEl>
                                        <p:attrNameLst>
                                          <p:attrName>ppt_x</p:attrName>
                                        </p:attrNameLst>
                                      </p:cBhvr>
                                      <p:tavLst>
                                        <p:tav tm="0">
                                          <p:val>
                                            <p:strVal val="1+#ppt_w/2"/>
                                          </p:val>
                                        </p:tav>
                                        <p:tav tm="100000">
                                          <p:val>
                                            <p:strVal val="#ppt_x"/>
                                          </p:val>
                                        </p:tav>
                                      </p:tavLst>
                                    </p:anim>
                                    <p:anim calcmode="lin" valueType="num">
                                      <p:cBhvr additive="base">
                                        <p:cTn id="38" dur="500" fill="hold"/>
                                        <p:tgtEl>
                                          <p:spTgt spid="66"/>
                                        </p:tgtEl>
                                        <p:attrNameLst>
                                          <p:attrName>ppt_y</p:attrName>
                                        </p:attrNameLst>
                                      </p:cBhvr>
                                      <p:tavLst>
                                        <p:tav tm="0">
                                          <p:val>
                                            <p:strVal val="#ppt_y"/>
                                          </p:val>
                                        </p:tav>
                                        <p:tav tm="100000">
                                          <p:val>
                                            <p:strVal val="#ppt_y"/>
                                          </p:val>
                                        </p:tav>
                                      </p:tavLst>
                                    </p:anim>
                                  </p:childTnLst>
                                </p:cTn>
                              </p:par>
                            </p:childTnLst>
                          </p:cTn>
                        </p:par>
                        <p:par>
                          <p:cTn id="39" fill="hold">
                            <p:stCondLst>
                              <p:cond delay="2000"/>
                            </p:stCondLst>
                            <p:childTnLst>
                              <p:par>
                                <p:cTn id="40" presetID="22" presetClass="entr" presetSubtype="8" fill="hold" grpId="0" nodeType="afterEffect">
                                  <p:stCondLst>
                                    <p:cond delay="0"/>
                                  </p:stCondLst>
                                  <p:childTnLst>
                                    <p:set>
                                      <p:cBhvr>
                                        <p:cTn id="41" dur="1" fill="hold">
                                          <p:stCondLst>
                                            <p:cond delay="0"/>
                                          </p:stCondLst>
                                        </p:cTn>
                                        <p:tgtEl>
                                          <p:spTgt spid="60"/>
                                        </p:tgtEl>
                                        <p:attrNameLst>
                                          <p:attrName>style.visibility</p:attrName>
                                        </p:attrNameLst>
                                      </p:cBhvr>
                                      <p:to>
                                        <p:strVal val="visible"/>
                                      </p:to>
                                    </p:set>
                                    <p:animEffect transition="in" filter="wipe(left)">
                                      <p:cBhvr>
                                        <p:cTn id="4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51" grpId="0" animBg="1"/>
      <p:bldP spid="60" grpId="0"/>
      <p:bldP spid="7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WE</a:t>
            </a:r>
            <a:r>
              <a:rPr lang="zh-CN" altLang="en-US" dirty="0"/>
              <a:t> </a:t>
            </a:r>
            <a:r>
              <a:rPr lang="en-US" altLang="zh-CN" dirty="0"/>
              <a:t>NEED</a:t>
            </a:r>
            <a:endParaRPr lang="en-US" dirty="0"/>
          </a:p>
        </p:txBody>
      </p:sp>
      <p:sp>
        <p:nvSpPr>
          <p:cNvPr id="88" name="TextBox 87"/>
          <p:cNvSpPr txBox="1"/>
          <p:nvPr/>
        </p:nvSpPr>
        <p:spPr>
          <a:xfrm>
            <a:off x="838200" y="1202162"/>
            <a:ext cx="9786870" cy="307777"/>
          </a:xfrm>
          <a:prstGeom prst="rect">
            <a:avLst/>
          </a:prstGeom>
          <a:noFill/>
        </p:spPr>
        <p:txBody>
          <a:bodyPr wrap="square" rtlCol="0">
            <a:spAutoFit/>
          </a:bodyPr>
          <a:lstStyle/>
          <a:p>
            <a:r>
              <a:rPr lang="ms-MY" altLang="zh-CN" sz="1400" b="1" i="1" dirty="0" err="1">
                <a:solidFill>
                  <a:schemeClr val="tx1">
                    <a:lumMod val="50000"/>
                    <a:lumOff val="50000"/>
                  </a:schemeClr>
                </a:solidFill>
              </a:rPr>
              <a:t>Demand</a:t>
            </a:r>
            <a:r>
              <a:rPr lang="ms-MY" altLang="zh-CN" sz="1400" b="1" i="1" dirty="0">
                <a:solidFill>
                  <a:schemeClr val="tx1">
                    <a:lumMod val="50000"/>
                    <a:lumOff val="50000"/>
                  </a:schemeClr>
                </a:solidFill>
              </a:rPr>
              <a:t> </a:t>
            </a:r>
            <a:r>
              <a:rPr lang="ms-MY" altLang="zh-CN" sz="1400" b="1" i="1" dirty="0" err="1">
                <a:solidFill>
                  <a:schemeClr val="tx1">
                    <a:lumMod val="50000"/>
                    <a:lumOff val="50000"/>
                  </a:schemeClr>
                </a:solidFill>
              </a:rPr>
              <a:t>is</a:t>
            </a:r>
            <a:r>
              <a:rPr lang="ms-MY" altLang="zh-CN" sz="1400" b="1" i="1" dirty="0">
                <a:solidFill>
                  <a:schemeClr val="tx1">
                    <a:lumMod val="50000"/>
                    <a:lumOff val="50000"/>
                  </a:schemeClr>
                </a:solidFill>
              </a:rPr>
              <a:t> </a:t>
            </a:r>
            <a:r>
              <a:rPr lang="ms-MY" altLang="zh-CN" sz="1400" b="1" i="1" dirty="0" err="1">
                <a:solidFill>
                  <a:schemeClr val="tx1">
                    <a:lumMod val="50000"/>
                    <a:lumOff val="50000"/>
                  </a:schemeClr>
                </a:solidFill>
              </a:rPr>
              <a:t>the</a:t>
            </a:r>
            <a:r>
              <a:rPr lang="ms-MY" altLang="zh-CN" sz="1400" b="1" i="1" dirty="0">
                <a:solidFill>
                  <a:schemeClr val="tx1">
                    <a:lumMod val="50000"/>
                    <a:lumOff val="50000"/>
                  </a:schemeClr>
                </a:solidFill>
              </a:rPr>
              <a:t> </a:t>
            </a:r>
            <a:r>
              <a:rPr lang="ms-MY" altLang="zh-CN" sz="1400" b="1" i="1" dirty="0" err="1">
                <a:solidFill>
                  <a:schemeClr val="tx1">
                    <a:lumMod val="50000"/>
                    <a:lumOff val="50000"/>
                  </a:schemeClr>
                </a:solidFill>
              </a:rPr>
              <a:t>best</a:t>
            </a:r>
            <a:r>
              <a:rPr lang="ms-MY" altLang="zh-CN" sz="1400" b="1" i="1" dirty="0">
                <a:solidFill>
                  <a:schemeClr val="tx1">
                    <a:lumMod val="50000"/>
                    <a:lumOff val="50000"/>
                  </a:schemeClr>
                </a:solidFill>
              </a:rPr>
              <a:t> </a:t>
            </a:r>
            <a:r>
              <a:rPr lang="ms-MY" altLang="zh-CN" sz="1400" b="1" i="1" dirty="0" err="1">
                <a:solidFill>
                  <a:schemeClr val="tx1">
                    <a:lumMod val="50000"/>
                    <a:lumOff val="50000"/>
                  </a:schemeClr>
                </a:solidFill>
              </a:rPr>
              <a:t>teacher</a:t>
            </a:r>
            <a:r>
              <a:rPr lang="ms-MY" sz="1400" b="1" i="1" dirty="0">
                <a:solidFill>
                  <a:schemeClr val="tx1">
                    <a:lumMod val="50000"/>
                    <a:lumOff val="50000"/>
                  </a:schemeClr>
                </a:solidFill>
              </a:rPr>
              <a:t>.</a:t>
            </a:r>
            <a:endParaRPr lang="en-US" sz="1400" b="1" i="1" dirty="0">
              <a:solidFill>
                <a:schemeClr val="tx1">
                  <a:lumMod val="50000"/>
                  <a:lumOff val="50000"/>
                </a:schemeClr>
              </a:solidFill>
            </a:endParaRPr>
          </a:p>
        </p:txBody>
      </p:sp>
      <p:grpSp>
        <p:nvGrpSpPr>
          <p:cNvPr id="105" name="Group 104"/>
          <p:cNvGrpSpPr/>
          <p:nvPr/>
        </p:nvGrpSpPr>
        <p:grpSpPr>
          <a:xfrm>
            <a:off x="1467197" y="1758733"/>
            <a:ext cx="2153233" cy="4485311"/>
            <a:chOff x="852715" y="2022352"/>
            <a:chExt cx="2153233" cy="4485311"/>
          </a:xfrm>
          <a:solidFill>
            <a:schemeClr val="bg1"/>
          </a:solidFill>
        </p:grpSpPr>
        <p:sp>
          <p:nvSpPr>
            <p:cNvPr id="40" name="Flowchart: Process 39"/>
            <p:cNvSpPr/>
            <p:nvPr/>
          </p:nvSpPr>
          <p:spPr>
            <a:xfrm>
              <a:off x="852715" y="2022352"/>
              <a:ext cx="2153233" cy="4485311"/>
            </a:xfrm>
            <a:prstGeom prst="flowChartProcess">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3" name="Pentagon 42"/>
            <p:cNvSpPr/>
            <p:nvPr/>
          </p:nvSpPr>
          <p:spPr>
            <a:xfrm rot="5400000">
              <a:off x="1364926" y="1510145"/>
              <a:ext cx="1128810" cy="2153232"/>
            </a:xfrm>
            <a:prstGeom prst="homePlate">
              <a:avLst>
                <a:gd name="adj" fmla="val 807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 name="Flowchart: Process 44"/>
            <p:cNvSpPr/>
            <p:nvPr/>
          </p:nvSpPr>
          <p:spPr>
            <a:xfrm>
              <a:off x="852715" y="2022353"/>
              <a:ext cx="2153233" cy="425425"/>
            </a:xfrm>
            <a:prstGeom prst="flowChartProcess">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mj-lt"/>
                </a:rPr>
                <a:t>Unity</a:t>
              </a:r>
              <a:endParaRPr lang="en-US" dirty="0">
                <a:latin typeface="+mj-lt"/>
              </a:endParaRPr>
            </a:p>
          </p:txBody>
        </p:sp>
        <p:sp>
          <p:nvSpPr>
            <p:cNvPr id="46" name="Rounded Rectangle 45"/>
            <p:cNvSpPr/>
            <p:nvPr/>
          </p:nvSpPr>
          <p:spPr>
            <a:xfrm>
              <a:off x="1032718" y="5888797"/>
              <a:ext cx="1793225" cy="445893"/>
            </a:xfrm>
            <a:prstGeom prst="round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mj-lt"/>
                </a:rPr>
                <a:t>SO WE HOPE</a:t>
              </a:r>
              <a:r>
                <a:rPr lang="zh-CN" altLang="en-US" sz="1200" b="1" dirty="0">
                  <a:latin typeface="+mj-lt"/>
                </a:rPr>
                <a:t> </a:t>
              </a:r>
              <a:r>
                <a:rPr lang="en-US" altLang="zh-CN" sz="1200" b="1" dirty="0">
                  <a:latin typeface="+mj-lt"/>
                </a:rPr>
                <a:t>…</a:t>
              </a:r>
              <a:endParaRPr lang="id-ID" sz="1200" b="1" dirty="0">
                <a:latin typeface="+mj-lt"/>
              </a:endParaRPr>
            </a:p>
          </p:txBody>
        </p:sp>
        <p:grpSp>
          <p:nvGrpSpPr>
            <p:cNvPr id="84" name="Group 83"/>
            <p:cNvGrpSpPr/>
            <p:nvPr/>
          </p:nvGrpSpPr>
          <p:grpSpPr>
            <a:xfrm>
              <a:off x="1770208" y="2530061"/>
              <a:ext cx="339946" cy="495543"/>
              <a:chOff x="3582988" y="3510757"/>
              <a:chExt cx="319088" cy="465138"/>
            </a:xfrm>
            <a:grpFill/>
          </p:grpSpPr>
          <p:sp>
            <p:nvSpPr>
              <p:cNvPr id="85" name="AutoShape 113"/>
              <p:cNvSpPr>
                <a:spLocks/>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86" name="AutoShape 114"/>
              <p:cNvSpPr>
                <a:spLocks/>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101" name="Rectangle 100"/>
            <p:cNvSpPr/>
            <p:nvPr/>
          </p:nvSpPr>
          <p:spPr>
            <a:xfrm>
              <a:off x="1000863" y="4186390"/>
              <a:ext cx="1793225" cy="830997"/>
            </a:xfrm>
            <a:prstGeom prst="rect">
              <a:avLst/>
            </a:prstGeom>
            <a:noFill/>
          </p:spPr>
          <p:txBody>
            <a:bodyPr wrap="square">
              <a:spAutoFit/>
            </a:bodyPr>
            <a:lstStyle/>
            <a:p>
              <a:pPr algn="ctr"/>
              <a:r>
                <a:rPr lang="zh-CN" altLang="en-US" sz="1200" dirty="0">
                  <a:solidFill>
                    <a:schemeClr val="bg1">
                      <a:lumMod val="95000"/>
                    </a:schemeClr>
                  </a:solidFill>
                  <a:latin typeface="Hiragino Sans GB W3" panose="020B0300000000000000" pitchFamily="34" charset="-128"/>
                  <a:ea typeface="Hiragino Sans GB W3" panose="020B0300000000000000" pitchFamily="34" charset="-128"/>
                </a:rPr>
                <a:t>所以我们希望</a:t>
              </a:r>
              <a:r>
                <a:rPr lang="en-US" altLang="zh-CN" sz="1200" dirty="0">
                  <a:solidFill>
                    <a:schemeClr val="bg1">
                      <a:lumMod val="95000"/>
                    </a:schemeClr>
                  </a:solidFill>
                  <a:latin typeface="Hiragino Sans GB W3" panose="020B0300000000000000" pitchFamily="34" charset="-128"/>
                  <a:ea typeface="Hiragino Sans GB W3" panose="020B0300000000000000" pitchFamily="34" charset="-128"/>
                </a:rPr>
                <a:t>, </a:t>
              </a:r>
            </a:p>
            <a:p>
              <a:pPr algn="ctr"/>
              <a:r>
                <a:rPr lang="zh-CN" altLang="en-US" sz="1200" dirty="0">
                  <a:solidFill>
                    <a:schemeClr val="bg1">
                      <a:lumMod val="95000"/>
                    </a:schemeClr>
                  </a:solidFill>
                  <a:latin typeface="Hiragino Sans GB W3" panose="020B0300000000000000" pitchFamily="34" charset="-128"/>
                  <a:ea typeface="Hiragino Sans GB W3" panose="020B0300000000000000" pitchFamily="34" charset="-128"/>
                </a:rPr>
                <a:t>能够开发一款新的运维工具</a:t>
              </a:r>
              <a:r>
                <a:rPr lang="en-US" altLang="zh-CN" sz="1200" dirty="0">
                  <a:solidFill>
                    <a:schemeClr val="bg1">
                      <a:lumMod val="95000"/>
                    </a:schemeClr>
                  </a:solidFill>
                  <a:latin typeface="Hiragino Sans GB W3" panose="020B0300000000000000" pitchFamily="34" charset="-128"/>
                  <a:ea typeface="Hiragino Sans GB W3" panose="020B0300000000000000" pitchFamily="34" charset="-128"/>
                </a:rPr>
                <a:t>, </a:t>
              </a:r>
              <a:r>
                <a:rPr lang="zh-CN" altLang="en-US" sz="1200" dirty="0">
                  <a:solidFill>
                    <a:schemeClr val="bg1">
                      <a:lumMod val="95000"/>
                    </a:schemeClr>
                  </a:solidFill>
                  <a:latin typeface="Hiragino Sans GB W3" panose="020B0300000000000000" pitchFamily="34" charset="-128"/>
                  <a:ea typeface="Hiragino Sans GB W3" panose="020B0300000000000000" pitchFamily="34" charset="-128"/>
                </a:rPr>
                <a:t>来将常用的运维操作整合起来</a:t>
              </a:r>
              <a:endParaRPr lang="en-US" sz="1200" dirty="0">
                <a:solidFill>
                  <a:schemeClr val="bg1">
                    <a:lumMod val="95000"/>
                  </a:schemeClr>
                </a:solidFill>
                <a:latin typeface="Hiragino Sans GB W3" panose="020B0300000000000000" pitchFamily="34" charset="-128"/>
                <a:ea typeface="Hiragino Sans GB W3" panose="020B0300000000000000" pitchFamily="34" charset="-128"/>
              </a:endParaRPr>
            </a:p>
          </p:txBody>
        </p:sp>
      </p:grpSp>
      <p:grpSp>
        <p:nvGrpSpPr>
          <p:cNvPr id="106" name="Group 105"/>
          <p:cNvGrpSpPr/>
          <p:nvPr/>
        </p:nvGrpSpPr>
        <p:grpSpPr>
          <a:xfrm>
            <a:off x="5019383" y="1758734"/>
            <a:ext cx="2153233" cy="4485312"/>
            <a:chOff x="3600007" y="2022353"/>
            <a:chExt cx="2153233" cy="4485312"/>
          </a:xfrm>
          <a:solidFill>
            <a:schemeClr val="bg1">
              <a:alpha val="20000"/>
            </a:schemeClr>
          </a:solidFill>
        </p:grpSpPr>
        <p:sp>
          <p:nvSpPr>
            <p:cNvPr id="89" name="Flowchart: Process 88"/>
            <p:cNvSpPr/>
            <p:nvPr/>
          </p:nvSpPr>
          <p:spPr>
            <a:xfrm>
              <a:off x="3600007" y="2022353"/>
              <a:ext cx="2153233" cy="4485312"/>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0" name="Pentagon 89"/>
            <p:cNvSpPr/>
            <p:nvPr/>
          </p:nvSpPr>
          <p:spPr>
            <a:xfrm rot="5400000">
              <a:off x="4112218" y="1510145"/>
              <a:ext cx="1128810" cy="2153232"/>
            </a:xfrm>
            <a:prstGeom prst="homePlate">
              <a:avLst>
                <a:gd name="adj" fmla="val 80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1" name="Flowchart: Process 90"/>
            <p:cNvSpPr/>
            <p:nvPr/>
          </p:nvSpPr>
          <p:spPr>
            <a:xfrm>
              <a:off x="3600007" y="2022353"/>
              <a:ext cx="2153233" cy="425425"/>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mj-lt"/>
                </a:rPr>
                <a:t>Privilege</a:t>
              </a:r>
              <a:endParaRPr lang="en-US" dirty="0">
                <a:latin typeface="+mj-lt"/>
              </a:endParaRPr>
            </a:p>
          </p:txBody>
        </p:sp>
        <p:sp>
          <p:nvSpPr>
            <p:cNvPr id="92" name="Rounded Rectangle 91"/>
            <p:cNvSpPr/>
            <p:nvPr/>
          </p:nvSpPr>
          <p:spPr>
            <a:xfrm>
              <a:off x="3780010" y="5888797"/>
              <a:ext cx="1793225" cy="44589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t>SO WE HOPE</a:t>
              </a:r>
              <a:r>
                <a:rPr lang="zh-CN" altLang="en-US" sz="1200" b="1" dirty="0"/>
                <a:t> </a:t>
              </a:r>
              <a:r>
                <a:rPr lang="en-US" altLang="zh-CN" sz="1200" b="1" dirty="0"/>
                <a:t>…</a:t>
              </a:r>
              <a:endParaRPr lang="id-ID" altLang="zh-CN" sz="1200" b="1" dirty="0"/>
            </a:p>
          </p:txBody>
        </p:sp>
        <p:sp>
          <p:nvSpPr>
            <p:cNvPr id="87" name="AutoShape 149"/>
            <p:cNvSpPr>
              <a:spLocks/>
            </p:cNvSpPr>
            <p:nvPr/>
          </p:nvSpPr>
          <p:spPr bwMode="auto">
            <a:xfrm>
              <a:off x="4427301" y="2609400"/>
              <a:ext cx="494697" cy="3560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537" y="19720"/>
                  </a:moveTo>
                  <a:lnTo>
                    <a:pt x="16537" y="19721"/>
                  </a:lnTo>
                  <a:lnTo>
                    <a:pt x="4387" y="19721"/>
                  </a:lnTo>
                  <a:cubicBezTo>
                    <a:pt x="2713" y="19720"/>
                    <a:pt x="1350" y="17824"/>
                    <a:pt x="1350" y="15494"/>
                  </a:cubicBezTo>
                  <a:cubicBezTo>
                    <a:pt x="1350" y="13992"/>
                    <a:pt x="1918" y="12635"/>
                    <a:pt x="2871" y="11862"/>
                  </a:cubicBezTo>
                  <a:cubicBezTo>
                    <a:pt x="3797" y="11123"/>
                    <a:pt x="3860" y="10975"/>
                    <a:pt x="3472" y="9647"/>
                  </a:cubicBezTo>
                  <a:cubicBezTo>
                    <a:pt x="3406" y="9374"/>
                    <a:pt x="3375" y="9136"/>
                    <a:pt x="3375" y="8921"/>
                  </a:cubicBezTo>
                  <a:cubicBezTo>
                    <a:pt x="3375" y="7626"/>
                    <a:pt x="4131" y="6573"/>
                    <a:pt x="5062" y="6573"/>
                  </a:cubicBezTo>
                  <a:cubicBezTo>
                    <a:pt x="5062" y="6573"/>
                    <a:pt x="5505" y="6529"/>
                    <a:pt x="5976" y="6789"/>
                  </a:cubicBezTo>
                  <a:cubicBezTo>
                    <a:pt x="6750" y="7219"/>
                    <a:pt x="6834" y="6808"/>
                    <a:pt x="7200" y="5701"/>
                  </a:cubicBezTo>
                  <a:cubicBezTo>
                    <a:pt x="7974" y="3380"/>
                    <a:pt x="9652" y="1878"/>
                    <a:pt x="11475" y="1878"/>
                  </a:cubicBezTo>
                  <a:cubicBezTo>
                    <a:pt x="13905" y="1878"/>
                    <a:pt x="15914" y="4435"/>
                    <a:pt x="16148" y="7826"/>
                  </a:cubicBezTo>
                  <a:cubicBezTo>
                    <a:pt x="16231" y="9171"/>
                    <a:pt x="16231" y="9171"/>
                    <a:pt x="17239" y="9491"/>
                  </a:cubicBezTo>
                  <a:cubicBezTo>
                    <a:pt x="18984" y="9955"/>
                    <a:pt x="20250" y="12085"/>
                    <a:pt x="20250" y="14555"/>
                  </a:cubicBezTo>
                  <a:cubicBezTo>
                    <a:pt x="20250" y="17404"/>
                    <a:pt x="18585" y="19720"/>
                    <a:pt x="16537" y="19720"/>
                  </a:cubicBezTo>
                  <a:moveTo>
                    <a:pt x="17492" y="7647"/>
                  </a:moveTo>
                  <a:cubicBezTo>
                    <a:pt x="17196" y="3362"/>
                    <a:pt x="14632" y="0"/>
                    <a:pt x="11475" y="0"/>
                  </a:cubicBezTo>
                  <a:cubicBezTo>
                    <a:pt x="9031" y="0"/>
                    <a:pt x="6939" y="2017"/>
                    <a:pt x="5976" y="4911"/>
                  </a:cubicBezTo>
                  <a:cubicBezTo>
                    <a:pt x="5685" y="4784"/>
                    <a:pt x="5383" y="4695"/>
                    <a:pt x="5062" y="4695"/>
                  </a:cubicBezTo>
                  <a:cubicBezTo>
                    <a:pt x="3385" y="4695"/>
                    <a:pt x="2025" y="6589"/>
                    <a:pt x="2025" y="8921"/>
                  </a:cubicBezTo>
                  <a:cubicBezTo>
                    <a:pt x="2025" y="9385"/>
                    <a:pt x="2092" y="9824"/>
                    <a:pt x="2191" y="10240"/>
                  </a:cubicBezTo>
                  <a:cubicBezTo>
                    <a:pt x="886" y="11298"/>
                    <a:pt x="0" y="13242"/>
                    <a:pt x="0" y="15494"/>
                  </a:cubicBezTo>
                  <a:cubicBezTo>
                    <a:pt x="0" y="18866"/>
                    <a:pt x="1964" y="21599"/>
                    <a:pt x="4387" y="21599"/>
                  </a:cubicBezTo>
                  <a:lnTo>
                    <a:pt x="4387" y="21600"/>
                  </a:lnTo>
                  <a:lnTo>
                    <a:pt x="16537" y="21600"/>
                  </a:lnTo>
                  <a:lnTo>
                    <a:pt x="16537" y="21599"/>
                  </a:lnTo>
                  <a:cubicBezTo>
                    <a:pt x="19334" y="21599"/>
                    <a:pt x="21599" y="18446"/>
                    <a:pt x="21599" y="14555"/>
                  </a:cubicBezTo>
                  <a:cubicBezTo>
                    <a:pt x="21599" y="11120"/>
                    <a:pt x="19831" y="8269"/>
                    <a:pt x="17492" y="7647"/>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02" name="Rectangle 101"/>
            <p:cNvSpPr/>
            <p:nvPr/>
          </p:nvSpPr>
          <p:spPr>
            <a:xfrm>
              <a:off x="3780010" y="3355394"/>
              <a:ext cx="1793225" cy="2492990"/>
            </a:xfrm>
            <a:prstGeom prst="rect">
              <a:avLst/>
            </a:prstGeom>
            <a:noFill/>
          </p:spPr>
          <p:txBody>
            <a:bodyPr wrap="square">
              <a:spAutoFit/>
            </a:bodyPr>
            <a:lstStyle/>
            <a:p>
              <a:pPr algn="ctr"/>
              <a:r>
                <a:rPr lang="zh-CN" altLang="en-US" sz="1200" dirty="0">
                  <a:solidFill>
                    <a:schemeClr val="bg1">
                      <a:lumMod val="95000"/>
                    </a:schemeClr>
                  </a:solidFill>
                  <a:latin typeface="Hiragino Sans GB W3" panose="020B0300000000000000" pitchFamily="34" charset="-128"/>
                  <a:ea typeface="Hiragino Sans GB W3" panose="020B0300000000000000" pitchFamily="34" charset="-128"/>
                </a:rPr>
                <a:t>权限分配困难</a:t>
              </a:r>
              <a:r>
                <a:rPr lang="en-US" altLang="zh-CN" sz="1200" dirty="0">
                  <a:solidFill>
                    <a:schemeClr val="bg1">
                      <a:lumMod val="95000"/>
                    </a:schemeClr>
                  </a:solidFill>
                  <a:latin typeface="Hiragino Sans GB W3" panose="020B0300000000000000" pitchFamily="34" charset="-128"/>
                  <a:ea typeface="Hiragino Sans GB W3" panose="020B0300000000000000" pitchFamily="34" charset="-128"/>
                </a:rPr>
                <a:t>.</a:t>
              </a:r>
            </a:p>
            <a:p>
              <a:pPr algn="ctr"/>
              <a:r>
                <a:rPr lang="zh-CN" altLang="en-US" sz="1200" dirty="0">
                  <a:solidFill>
                    <a:schemeClr val="bg1">
                      <a:lumMod val="95000"/>
                    </a:schemeClr>
                  </a:solidFill>
                  <a:latin typeface="Hiragino Sans GB W3" panose="020B0300000000000000" pitchFamily="34" charset="-128"/>
                  <a:ea typeface="Hiragino Sans GB W3" panose="020B0300000000000000" pitchFamily="34" charset="-128"/>
                </a:rPr>
                <a:t>操作系统层面的权限管理在实际的运维过程中往往只能将我们一刀切的分为</a:t>
              </a:r>
              <a:r>
                <a:rPr lang="en-US" sz="1200" dirty="0">
                  <a:solidFill>
                    <a:schemeClr val="bg1">
                      <a:lumMod val="95000"/>
                    </a:schemeClr>
                  </a:solidFill>
                  <a:latin typeface="Hiragino Sans GB W3" panose="020B0300000000000000" pitchFamily="34" charset="-128"/>
                  <a:ea typeface="Hiragino Sans GB W3" panose="020B0300000000000000" pitchFamily="34" charset="-128"/>
                </a:rPr>
                <a:t>root</a:t>
              </a:r>
              <a:r>
                <a:rPr lang="zh-CN" altLang="en-US" sz="1200" dirty="0">
                  <a:solidFill>
                    <a:schemeClr val="bg1">
                      <a:lumMod val="95000"/>
                    </a:schemeClr>
                  </a:solidFill>
                  <a:latin typeface="Hiragino Sans GB W3" panose="020B0300000000000000" pitchFamily="34" charset="-128"/>
                  <a:ea typeface="Hiragino Sans GB W3" panose="020B0300000000000000" pitchFamily="34" charset="-128"/>
                </a:rPr>
                <a:t>用户和非</a:t>
              </a:r>
              <a:r>
                <a:rPr lang="en-US" sz="1200" dirty="0">
                  <a:solidFill>
                    <a:schemeClr val="bg1">
                      <a:lumMod val="95000"/>
                    </a:schemeClr>
                  </a:solidFill>
                  <a:latin typeface="Hiragino Sans GB W3" panose="020B0300000000000000" pitchFamily="34" charset="-128"/>
                  <a:ea typeface="Hiragino Sans GB W3" panose="020B0300000000000000" pitchFamily="34" charset="-128"/>
                </a:rPr>
                <a:t>root</a:t>
              </a:r>
              <a:r>
                <a:rPr lang="zh-CN" altLang="en-US" sz="1200" dirty="0">
                  <a:solidFill>
                    <a:schemeClr val="bg1">
                      <a:lumMod val="95000"/>
                    </a:schemeClr>
                  </a:solidFill>
                  <a:latin typeface="Hiragino Sans GB W3" panose="020B0300000000000000" pitchFamily="34" charset="-128"/>
                  <a:ea typeface="Hiragino Sans GB W3" panose="020B0300000000000000" pitchFamily="34" charset="-128"/>
                </a:rPr>
                <a:t>用户</a:t>
              </a:r>
              <a:r>
                <a:rPr lang="en-US" altLang="zh-CN" sz="1200" dirty="0">
                  <a:solidFill>
                    <a:schemeClr val="bg1">
                      <a:lumMod val="95000"/>
                    </a:schemeClr>
                  </a:solidFill>
                  <a:latin typeface="Hiragino Sans GB W3" panose="020B0300000000000000" pitchFamily="34" charset="-128"/>
                  <a:ea typeface="Hiragino Sans GB W3" panose="020B0300000000000000" pitchFamily="34" charset="-128"/>
                </a:rPr>
                <a:t>, </a:t>
              </a:r>
              <a:r>
                <a:rPr lang="zh-CN" altLang="en-US" sz="1200" dirty="0">
                  <a:solidFill>
                    <a:schemeClr val="bg1">
                      <a:lumMod val="95000"/>
                    </a:schemeClr>
                  </a:solidFill>
                  <a:latin typeface="Hiragino Sans GB W3" panose="020B0300000000000000" pitchFamily="34" charset="-128"/>
                  <a:ea typeface="Hiragino Sans GB W3" panose="020B0300000000000000" pitchFamily="34" charset="-128"/>
                </a:rPr>
                <a:t>而在实际运维工作中</a:t>
              </a:r>
              <a:r>
                <a:rPr lang="en-US" altLang="zh-CN" sz="1200" dirty="0">
                  <a:solidFill>
                    <a:schemeClr val="bg1">
                      <a:lumMod val="95000"/>
                    </a:schemeClr>
                  </a:solidFill>
                  <a:latin typeface="Hiragino Sans GB W3" panose="020B0300000000000000" pitchFamily="34" charset="-128"/>
                  <a:ea typeface="Hiragino Sans GB W3" panose="020B0300000000000000" pitchFamily="34" charset="-128"/>
                </a:rPr>
                <a:t>, </a:t>
              </a:r>
              <a:r>
                <a:rPr lang="zh-CN" altLang="en-US" sz="1200" dirty="0">
                  <a:solidFill>
                    <a:schemeClr val="bg1">
                      <a:lumMod val="95000"/>
                    </a:schemeClr>
                  </a:solidFill>
                  <a:latin typeface="Hiragino Sans GB W3" panose="020B0300000000000000" pitchFamily="34" charset="-128"/>
                  <a:ea typeface="Hiragino Sans GB W3" panose="020B0300000000000000" pitchFamily="34" charset="-128"/>
                </a:rPr>
                <a:t>为了得到更全面且真实的数据</a:t>
              </a:r>
              <a:r>
                <a:rPr lang="en-US" altLang="zh-CN" sz="1200" dirty="0">
                  <a:solidFill>
                    <a:schemeClr val="bg1">
                      <a:lumMod val="95000"/>
                    </a:schemeClr>
                  </a:solidFill>
                  <a:latin typeface="Hiragino Sans GB W3" panose="020B0300000000000000" pitchFamily="34" charset="-128"/>
                  <a:ea typeface="Hiragino Sans GB W3" panose="020B0300000000000000" pitchFamily="34" charset="-128"/>
                </a:rPr>
                <a:t>, </a:t>
              </a:r>
              <a:r>
                <a:rPr lang="zh-CN" altLang="en-US" sz="1200" dirty="0">
                  <a:solidFill>
                    <a:schemeClr val="bg1">
                      <a:lumMod val="95000"/>
                    </a:schemeClr>
                  </a:solidFill>
                  <a:latin typeface="Hiragino Sans GB W3" panose="020B0300000000000000" pitchFamily="34" charset="-128"/>
                  <a:ea typeface="Hiragino Sans GB W3" panose="020B0300000000000000" pitchFamily="34" charset="-128"/>
                </a:rPr>
                <a:t>我们不得不使用</a:t>
              </a:r>
              <a:r>
                <a:rPr lang="en-US" sz="1200" dirty="0">
                  <a:solidFill>
                    <a:schemeClr val="bg1">
                      <a:lumMod val="95000"/>
                    </a:schemeClr>
                  </a:solidFill>
                  <a:latin typeface="Hiragino Sans GB W3" panose="020B0300000000000000" pitchFamily="34" charset="-128"/>
                  <a:ea typeface="Hiragino Sans GB W3" panose="020B0300000000000000" pitchFamily="34" charset="-128"/>
                </a:rPr>
                <a:t>root</a:t>
              </a:r>
              <a:r>
                <a:rPr lang="zh-CN" altLang="en-US" sz="1200" dirty="0">
                  <a:solidFill>
                    <a:schemeClr val="bg1">
                      <a:lumMod val="95000"/>
                    </a:schemeClr>
                  </a:solidFill>
                  <a:latin typeface="Hiragino Sans GB W3" panose="020B0300000000000000" pitchFamily="34" charset="-128"/>
                  <a:ea typeface="Hiragino Sans GB W3" panose="020B0300000000000000" pitchFamily="34" charset="-128"/>
                </a:rPr>
                <a:t>用户或者授予用户</a:t>
              </a:r>
              <a:r>
                <a:rPr lang="en-US" sz="1200" dirty="0">
                  <a:solidFill>
                    <a:schemeClr val="bg1">
                      <a:lumMod val="95000"/>
                    </a:schemeClr>
                  </a:solidFill>
                  <a:latin typeface="Hiragino Sans GB W3" panose="020B0300000000000000" pitchFamily="34" charset="-128"/>
                  <a:ea typeface="Hiragino Sans GB W3" panose="020B0300000000000000" pitchFamily="34" charset="-128"/>
                </a:rPr>
                <a:t>root</a:t>
              </a:r>
              <a:r>
                <a:rPr lang="zh-CN" altLang="en-US" sz="1200" dirty="0">
                  <a:solidFill>
                    <a:schemeClr val="bg1">
                      <a:lumMod val="95000"/>
                    </a:schemeClr>
                  </a:solidFill>
                  <a:latin typeface="Hiragino Sans GB W3" panose="020B0300000000000000" pitchFamily="34" charset="-128"/>
                  <a:ea typeface="Hiragino Sans GB W3" panose="020B0300000000000000" pitchFamily="34" charset="-128"/>
                </a:rPr>
                <a:t>权限</a:t>
              </a:r>
              <a:r>
                <a:rPr lang="en-US" altLang="zh-CN" sz="1200" dirty="0">
                  <a:solidFill>
                    <a:schemeClr val="bg1">
                      <a:lumMod val="95000"/>
                    </a:schemeClr>
                  </a:solidFill>
                  <a:latin typeface="Hiragino Sans GB W3" panose="020B0300000000000000" pitchFamily="34" charset="-128"/>
                  <a:ea typeface="Hiragino Sans GB W3" panose="020B0300000000000000" pitchFamily="34" charset="-128"/>
                </a:rPr>
                <a:t>, </a:t>
              </a:r>
              <a:r>
                <a:rPr lang="zh-CN" altLang="en-US" sz="1200" dirty="0">
                  <a:solidFill>
                    <a:schemeClr val="bg1">
                      <a:lumMod val="95000"/>
                    </a:schemeClr>
                  </a:solidFill>
                  <a:latin typeface="Hiragino Sans GB W3" panose="020B0300000000000000" pitchFamily="34" charset="-128"/>
                  <a:ea typeface="Hiragino Sans GB W3" panose="020B0300000000000000" pitchFamily="34" charset="-128"/>
                </a:rPr>
                <a:t>这种并不十分合理的权限授予往往会造成一些更深层次的隐患</a:t>
              </a:r>
              <a:endParaRPr lang="en-US" sz="1200" dirty="0">
                <a:solidFill>
                  <a:schemeClr val="bg1">
                    <a:lumMod val="95000"/>
                  </a:schemeClr>
                </a:solidFill>
                <a:latin typeface="Hiragino Sans GB W3" panose="020B0300000000000000" pitchFamily="34" charset="-128"/>
                <a:ea typeface="Hiragino Sans GB W3" panose="020B0300000000000000" pitchFamily="34" charset="-128"/>
              </a:endParaRPr>
            </a:p>
          </p:txBody>
        </p:sp>
      </p:grpSp>
      <p:grpSp>
        <p:nvGrpSpPr>
          <p:cNvPr id="107" name="Group 106"/>
          <p:cNvGrpSpPr/>
          <p:nvPr/>
        </p:nvGrpSpPr>
        <p:grpSpPr>
          <a:xfrm>
            <a:off x="8571568" y="1758734"/>
            <a:ext cx="2153233" cy="4485310"/>
            <a:chOff x="6464261" y="2022353"/>
            <a:chExt cx="2153233" cy="4485310"/>
          </a:xfrm>
          <a:solidFill>
            <a:schemeClr val="bg1">
              <a:alpha val="20000"/>
            </a:schemeClr>
          </a:solidFill>
        </p:grpSpPr>
        <p:sp>
          <p:nvSpPr>
            <p:cNvPr id="93" name="Flowchart: Process 92"/>
            <p:cNvSpPr/>
            <p:nvPr/>
          </p:nvSpPr>
          <p:spPr>
            <a:xfrm>
              <a:off x="6464261" y="2022354"/>
              <a:ext cx="2153233" cy="4485309"/>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4" name="Pentagon 93"/>
            <p:cNvSpPr/>
            <p:nvPr/>
          </p:nvSpPr>
          <p:spPr>
            <a:xfrm rot="5400000">
              <a:off x="6976472" y="1510145"/>
              <a:ext cx="1128810" cy="2153232"/>
            </a:xfrm>
            <a:prstGeom prst="homePlate">
              <a:avLst>
                <a:gd name="adj" fmla="val 80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5" name="Flowchart: Process 94"/>
            <p:cNvSpPr/>
            <p:nvPr/>
          </p:nvSpPr>
          <p:spPr>
            <a:xfrm>
              <a:off x="6464261" y="2022353"/>
              <a:ext cx="2153233" cy="425425"/>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ea typeface="Roboto Condensed" panose="02000000000000000000" pitchFamily="2" charset="0"/>
                </a:rPr>
                <a:t>Applicability</a:t>
              </a:r>
              <a:endParaRPr lang="en-US" dirty="0">
                <a:latin typeface="+mj-lt"/>
              </a:endParaRPr>
            </a:p>
          </p:txBody>
        </p:sp>
        <p:sp>
          <p:nvSpPr>
            <p:cNvPr id="96" name="Rounded Rectangle 95"/>
            <p:cNvSpPr/>
            <p:nvPr/>
          </p:nvSpPr>
          <p:spPr>
            <a:xfrm>
              <a:off x="6644264" y="5846434"/>
              <a:ext cx="1793225" cy="44589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t>SO WE HOPE</a:t>
              </a:r>
              <a:r>
                <a:rPr lang="zh-CN" altLang="en-US" sz="1200" b="1" dirty="0"/>
                <a:t> </a:t>
              </a:r>
              <a:r>
                <a:rPr lang="en-US" altLang="zh-CN" sz="1200" b="1" dirty="0"/>
                <a:t>…</a:t>
              </a:r>
              <a:endParaRPr lang="id-ID" altLang="zh-CN" sz="1200" b="1" dirty="0"/>
            </a:p>
          </p:txBody>
        </p:sp>
        <p:grpSp>
          <p:nvGrpSpPr>
            <p:cNvPr id="72" name="Group 71"/>
            <p:cNvGrpSpPr/>
            <p:nvPr/>
          </p:nvGrpSpPr>
          <p:grpSpPr>
            <a:xfrm>
              <a:off x="7289646" y="2528247"/>
              <a:ext cx="494697" cy="495543"/>
              <a:chOff x="7275629" y="3973834"/>
              <a:chExt cx="464344" cy="465138"/>
            </a:xfrm>
            <a:grpFill/>
          </p:grpSpPr>
          <p:sp>
            <p:nvSpPr>
              <p:cNvPr id="73" name="AutoShape 37"/>
              <p:cNvSpPr>
                <a:spLocks/>
              </p:cNvSpPr>
              <p:nvPr/>
            </p:nvSpPr>
            <p:spPr bwMode="auto">
              <a:xfrm>
                <a:off x="7275629" y="401749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74" name="AutoShape 38"/>
              <p:cNvSpPr>
                <a:spLocks/>
              </p:cNvSpPr>
              <p:nvPr/>
            </p:nvSpPr>
            <p:spPr bwMode="auto">
              <a:xfrm>
                <a:off x="7478829" y="420640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75" name="AutoShape 39"/>
              <p:cNvSpPr>
                <a:spLocks/>
              </p:cNvSpPr>
              <p:nvPr/>
            </p:nvSpPr>
            <p:spPr bwMode="auto">
              <a:xfrm>
                <a:off x="7667742" y="397383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76" name="AutoShape 40"/>
              <p:cNvSpPr>
                <a:spLocks/>
              </p:cNvSpPr>
              <p:nvPr/>
            </p:nvSpPr>
            <p:spPr bwMode="auto">
              <a:xfrm>
                <a:off x="7391517" y="419211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77" name="AutoShape 41"/>
              <p:cNvSpPr>
                <a:spLocks/>
              </p:cNvSpPr>
              <p:nvPr/>
            </p:nvSpPr>
            <p:spPr bwMode="auto">
              <a:xfrm>
                <a:off x="7449460" y="429371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78" name="AutoShape 42"/>
              <p:cNvSpPr>
                <a:spLocks/>
              </p:cNvSpPr>
              <p:nvPr/>
            </p:nvSpPr>
            <p:spPr bwMode="auto">
              <a:xfrm>
                <a:off x="7682029" y="407543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103" name="Rectangle 102"/>
            <p:cNvSpPr/>
            <p:nvPr/>
          </p:nvSpPr>
          <p:spPr>
            <a:xfrm>
              <a:off x="6644263" y="3632393"/>
              <a:ext cx="1793225" cy="1938992"/>
            </a:xfrm>
            <a:prstGeom prst="rect">
              <a:avLst/>
            </a:prstGeom>
            <a:noFill/>
          </p:spPr>
          <p:txBody>
            <a:bodyPr wrap="square">
              <a:spAutoFit/>
            </a:bodyPr>
            <a:lstStyle/>
            <a:p>
              <a:pPr algn="ctr"/>
              <a:r>
                <a:rPr lang="zh-CN" altLang="en-US" sz="1200" dirty="0">
                  <a:solidFill>
                    <a:schemeClr val="bg1">
                      <a:lumMod val="95000"/>
                    </a:schemeClr>
                  </a:solidFill>
                  <a:latin typeface="Hiragino Sans GB W3" panose="020B0300000000000000" pitchFamily="34" charset="-128"/>
                  <a:ea typeface="Hiragino Sans GB W3" panose="020B0300000000000000" pitchFamily="34" charset="-128"/>
                </a:rPr>
                <a:t>运维工具的不适用性</a:t>
              </a:r>
              <a:r>
                <a:rPr lang="en-US" altLang="zh-CN" sz="1200" dirty="0">
                  <a:solidFill>
                    <a:schemeClr val="bg1">
                      <a:lumMod val="95000"/>
                    </a:schemeClr>
                  </a:solidFill>
                  <a:latin typeface="Hiragino Sans GB W3" panose="020B0300000000000000" pitchFamily="34" charset="-128"/>
                  <a:ea typeface="Hiragino Sans GB W3" panose="020B0300000000000000" pitchFamily="34" charset="-128"/>
                </a:rPr>
                <a:t>, </a:t>
              </a:r>
              <a:r>
                <a:rPr lang="zh-CN" altLang="en-US" sz="1200" dirty="0">
                  <a:solidFill>
                    <a:schemeClr val="bg1">
                      <a:lumMod val="95000"/>
                    </a:schemeClr>
                  </a:solidFill>
                  <a:latin typeface="Hiragino Sans GB W3" panose="020B0300000000000000" pitchFamily="34" charset="-128"/>
                  <a:ea typeface="Hiragino Sans GB W3" panose="020B0300000000000000" pitchFamily="34" charset="-128"/>
                </a:rPr>
                <a:t>有时候我们在运维时需要引入一些第三方的工具</a:t>
              </a:r>
              <a:r>
                <a:rPr lang="en-US" altLang="zh-CN" sz="1200" dirty="0">
                  <a:solidFill>
                    <a:schemeClr val="bg1">
                      <a:lumMod val="95000"/>
                    </a:schemeClr>
                  </a:solidFill>
                  <a:latin typeface="Hiragino Sans GB W3" panose="020B0300000000000000" pitchFamily="34" charset="-128"/>
                  <a:ea typeface="Hiragino Sans GB W3" panose="020B0300000000000000" pitchFamily="34" charset="-128"/>
                </a:rPr>
                <a:t>, </a:t>
              </a:r>
              <a:r>
                <a:rPr lang="zh-CN" altLang="en-US" sz="1200" dirty="0">
                  <a:solidFill>
                    <a:schemeClr val="bg1">
                      <a:lumMod val="95000"/>
                    </a:schemeClr>
                  </a:solidFill>
                  <a:latin typeface="Hiragino Sans GB W3" panose="020B0300000000000000" pitchFamily="34" charset="-128"/>
                  <a:ea typeface="Hiragino Sans GB W3" panose="020B0300000000000000" pitchFamily="34" charset="-128"/>
                </a:rPr>
                <a:t>而当你各种翻阅资料好不容易学会如何使用新的工具后</a:t>
              </a:r>
              <a:r>
                <a:rPr lang="en-US" altLang="zh-CN" sz="1200" dirty="0">
                  <a:solidFill>
                    <a:schemeClr val="bg1">
                      <a:lumMod val="95000"/>
                    </a:schemeClr>
                  </a:solidFill>
                  <a:latin typeface="Hiragino Sans GB W3" panose="020B0300000000000000" pitchFamily="34" charset="-128"/>
                  <a:ea typeface="Hiragino Sans GB W3" panose="020B0300000000000000" pitchFamily="34" charset="-128"/>
                </a:rPr>
                <a:t>, </a:t>
              </a:r>
              <a:r>
                <a:rPr lang="zh-CN" altLang="en-US" sz="1200" dirty="0">
                  <a:solidFill>
                    <a:schemeClr val="bg1">
                      <a:lumMod val="95000"/>
                    </a:schemeClr>
                  </a:solidFill>
                  <a:latin typeface="Hiragino Sans GB W3" panose="020B0300000000000000" pitchFamily="34" charset="-128"/>
                  <a:ea typeface="Hiragino Sans GB W3" panose="020B0300000000000000" pitchFamily="34" charset="-128"/>
                </a:rPr>
                <a:t>却发现自己的服务器可能因为各种原因</a:t>
              </a:r>
              <a:r>
                <a:rPr lang="en-US" altLang="zh-CN" sz="1200" dirty="0">
                  <a:solidFill>
                    <a:schemeClr val="bg1">
                      <a:lumMod val="95000"/>
                    </a:schemeClr>
                  </a:solidFill>
                  <a:latin typeface="Hiragino Sans GB W3" panose="020B0300000000000000" pitchFamily="34" charset="-128"/>
                  <a:ea typeface="Hiragino Sans GB W3" panose="020B0300000000000000" pitchFamily="34" charset="-128"/>
                </a:rPr>
                <a:t>, </a:t>
              </a:r>
              <a:r>
                <a:rPr lang="zh-CN" altLang="en-US" sz="1200" dirty="0">
                  <a:solidFill>
                    <a:schemeClr val="bg1">
                      <a:lumMod val="95000"/>
                    </a:schemeClr>
                  </a:solidFill>
                  <a:latin typeface="Hiragino Sans GB W3" panose="020B0300000000000000" pitchFamily="34" charset="-128"/>
                  <a:ea typeface="Hiragino Sans GB W3" panose="020B0300000000000000" pitchFamily="34" charset="-128"/>
                </a:rPr>
                <a:t>连成功安装这些工具都是一个大问题</a:t>
              </a:r>
              <a:endParaRPr lang="en-US" sz="1200" dirty="0">
                <a:solidFill>
                  <a:schemeClr val="bg1">
                    <a:lumMod val="95000"/>
                  </a:schemeClr>
                </a:solidFill>
                <a:latin typeface="Hiragino Sans GB W3" panose="020B0300000000000000" pitchFamily="34" charset="-128"/>
                <a:ea typeface="Hiragino Sans GB W3" panose="020B0300000000000000" pitchFamily="34" charset="-128"/>
              </a:endParaRPr>
            </a:p>
          </p:txBody>
        </p:sp>
      </p:grpSp>
    </p:spTree>
    <p:extLst>
      <p:ext uri="{BB962C8B-B14F-4D97-AF65-F5344CB8AC3E}">
        <p14:creationId xmlns:p14="http://schemas.microsoft.com/office/powerpoint/2010/main" val="3546254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WE</a:t>
            </a:r>
            <a:r>
              <a:rPr lang="zh-CN" altLang="en-US" dirty="0"/>
              <a:t> </a:t>
            </a:r>
            <a:r>
              <a:rPr lang="en-US" altLang="zh-CN" dirty="0"/>
              <a:t>NEED</a:t>
            </a:r>
            <a:endParaRPr lang="en-US" dirty="0"/>
          </a:p>
        </p:txBody>
      </p:sp>
      <p:sp>
        <p:nvSpPr>
          <p:cNvPr id="88" name="TextBox 87"/>
          <p:cNvSpPr txBox="1"/>
          <p:nvPr/>
        </p:nvSpPr>
        <p:spPr>
          <a:xfrm>
            <a:off x="838200" y="1202162"/>
            <a:ext cx="9786870" cy="307777"/>
          </a:xfrm>
          <a:prstGeom prst="rect">
            <a:avLst/>
          </a:prstGeom>
          <a:noFill/>
        </p:spPr>
        <p:txBody>
          <a:bodyPr wrap="square" rtlCol="0">
            <a:spAutoFit/>
          </a:bodyPr>
          <a:lstStyle/>
          <a:p>
            <a:r>
              <a:rPr lang="ms-MY" altLang="zh-CN" sz="1400" b="1" i="1" dirty="0" err="1">
                <a:solidFill>
                  <a:schemeClr val="tx1">
                    <a:lumMod val="50000"/>
                    <a:lumOff val="50000"/>
                  </a:schemeClr>
                </a:solidFill>
              </a:rPr>
              <a:t>Demand</a:t>
            </a:r>
            <a:r>
              <a:rPr lang="ms-MY" altLang="zh-CN" sz="1400" b="1" i="1" dirty="0">
                <a:solidFill>
                  <a:schemeClr val="tx1">
                    <a:lumMod val="50000"/>
                    <a:lumOff val="50000"/>
                  </a:schemeClr>
                </a:solidFill>
              </a:rPr>
              <a:t> </a:t>
            </a:r>
            <a:r>
              <a:rPr lang="ms-MY" altLang="zh-CN" sz="1400" b="1" i="1" dirty="0" err="1">
                <a:solidFill>
                  <a:schemeClr val="tx1">
                    <a:lumMod val="50000"/>
                    <a:lumOff val="50000"/>
                  </a:schemeClr>
                </a:solidFill>
              </a:rPr>
              <a:t>is</a:t>
            </a:r>
            <a:r>
              <a:rPr lang="ms-MY" altLang="zh-CN" sz="1400" b="1" i="1" dirty="0">
                <a:solidFill>
                  <a:schemeClr val="tx1">
                    <a:lumMod val="50000"/>
                    <a:lumOff val="50000"/>
                  </a:schemeClr>
                </a:solidFill>
              </a:rPr>
              <a:t> </a:t>
            </a:r>
            <a:r>
              <a:rPr lang="ms-MY" altLang="zh-CN" sz="1400" b="1" i="1" dirty="0" err="1">
                <a:solidFill>
                  <a:schemeClr val="tx1">
                    <a:lumMod val="50000"/>
                    <a:lumOff val="50000"/>
                  </a:schemeClr>
                </a:solidFill>
              </a:rPr>
              <a:t>the</a:t>
            </a:r>
            <a:r>
              <a:rPr lang="ms-MY" altLang="zh-CN" sz="1400" b="1" i="1" dirty="0">
                <a:solidFill>
                  <a:schemeClr val="tx1">
                    <a:lumMod val="50000"/>
                    <a:lumOff val="50000"/>
                  </a:schemeClr>
                </a:solidFill>
              </a:rPr>
              <a:t> </a:t>
            </a:r>
            <a:r>
              <a:rPr lang="ms-MY" altLang="zh-CN" sz="1400" b="1" i="1" dirty="0" err="1">
                <a:solidFill>
                  <a:schemeClr val="tx1">
                    <a:lumMod val="50000"/>
                    <a:lumOff val="50000"/>
                  </a:schemeClr>
                </a:solidFill>
              </a:rPr>
              <a:t>best</a:t>
            </a:r>
            <a:r>
              <a:rPr lang="ms-MY" altLang="zh-CN" sz="1400" b="1" i="1" dirty="0">
                <a:solidFill>
                  <a:schemeClr val="tx1">
                    <a:lumMod val="50000"/>
                    <a:lumOff val="50000"/>
                  </a:schemeClr>
                </a:solidFill>
              </a:rPr>
              <a:t> </a:t>
            </a:r>
            <a:r>
              <a:rPr lang="ms-MY" altLang="zh-CN" sz="1400" b="1" i="1" dirty="0" err="1">
                <a:solidFill>
                  <a:schemeClr val="tx1">
                    <a:lumMod val="50000"/>
                    <a:lumOff val="50000"/>
                  </a:schemeClr>
                </a:solidFill>
              </a:rPr>
              <a:t>teacher</a:t>
            </a:r>
            <a:r>
              <a:rPr lang="ms-MY" sz="1400" b="1" i="1" dirty="0">
                <a:solidFill>
                  <a:schemeClr val="tx1">
                    <a:lumMod val="50000"/>
                    <a:lumOff val="50000"/>
                  </a:schemeClr>
                </a:solidFill>
              </a:rPr>
              <a:t>.</a:t>
            </a:r>
            <a:endParaRPr lang="en-US" sz="1400" b="1" i="1" dirty="0">
              <a:solidFill>
                <a:schemeClr val="tx1">
                  <a:lumMod val="50000"/>
                  <a:lumOff val="50000"/>
                </a:schemeClr>
              </a:solidFill>
            </a:endParaRPr>
          </a:p>
        </p:txBody>
      </p:sp>
      <p:grpSp>
        <p:nvGrpSpPr>
          <p:cNvPr id="105" name="Group 104"/>
          <p:cNvGrpSpPr/>
          <p:nvPr/>
        </p:nvGrpSpPr>
        <p:grpSpPr>
          <a:xfrm>
            <a:off x="1467197" y="1758733"/>
            <a:ext cx="2153233" cy="4485311"/>
            <a:chOff x="852715" y="2022352"/>
            <a:chExt cx="2153233" cy="4485311"/>
          </a:xfrm>
          <a:solidFill>
            <a:schemeClr val="bg1"/>
          </a:solidFill>
        </p:grpSpPr>
        <p:sp>
          <p:nvSpPr>
            <p:cNvPr id="40" name="Flowchart: Process 39"/>
            <p:cNvSpPr/>
            <p:nvPr/>
          </p:nvSpPr>
          <p:spPr>
            <a:xfrm>
              <a:off x="852715" y="2022352"/>
              <a:ext cx="2153233" cy="4485311"/>
            </a:xfrm>
            <a:prstGeom prst="flowChartProcess">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3" name="Pentagon 42"/>
            <p:cNvSpPr/>
            <p:nvPr/>
          </p:nvSpPr>
          <p:spPr>
            <a:xfrm rot="5400000">
              <a:off x="1364926" y="1510145"/>
              <a:ext cx="1128810" cy="2153232"/>
            </a:xfrm>
            <a:prstGeom prst="homePlate">
              <a:avLst>
                <a:gd name="adj" fmla="val 807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 name="Flowchart: Process 44"/>
            <p:cNvSpPr/>
            <p:nvPr/>
          </p:nvSpPr>
          <p:spPr>
            <a:xfrm>
              <a:off x="852715" y="2022353"/>
              <a:ext cx="2153233" cy="425425"/>
            </a:xfrm>
            <a:prstGeom prst="flowChartProcess">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mj-lt"/>
                </a:rPr>
                <a:t>Unity</a:t>
              </a:r>
              <a:endParaRPr lang="en-US" dirty="0">
                <a:latin typeface="+mj-lt"/>
              </a:endParaRPr>
            </a:p>
          </p:txBody>
        </p:sp>
        <p:sp>
          <p:nvSpPr>
            <p:cNvPr id="46" name="Rounded Rectangle 45"/>
            <p:cNvSpPr/>
            <p:nvPr/>
          </p:nvSpPr>
          <p:spPr>
            <a:xfrm>
              <a:off x="1032718" y="5888797"/>
              <a:ext cx="1793225" cy="445893"/>
            </a:xfrm>
            <a:prstGeom prst="round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mj-lt"/>
                </a:rPr>
                <a:t>SO WE HOPE</a:t>
              </a:r>
              <a:r>
                <a:rPr lang="zh-CN" altLang="en-US" sz="1200" b="1" dirty="0">
                  <a:latin typeface="+mj-lt"/>
                </a:rPr>
                <a:t> </a:t>
              </a:r>
              <a:r>
                <a:rPr lang="en-US" altLang="zh-CN" sz="1200" b="1" dirty="0">
                  <a:latin typeface="+mj-lt"/>
                </a:rPr>
                <a:t>…</a:t>
              </a:r>
              <a:endParaRPr lang="id-ID" sz="1200" b="1" dirty="0">
                <a:latin typeface="+mj-lt"/>
              </a:endParaRPr>
            </a:p>
          </p:txBody>
        </p:sp>
        <p:grpSp>
          <p:nvGrpSpPr>
            <p:cNvPr id="84" name="Group 83"/>
            <p:cNvGrpSpPr/>
            <p:nvPr/>
          </p:nvGrpSpPr>
          <p:grpSpPr>
            <a:xfrm>
              <a:off x="1770208" y="2530061"/>
              <a:ext cx="339946" cy="495543"/>
              <a:chOff x="3582988" y="3510757"/>
              <a:chExt cx="319088" cy="465138"/>
            </a:xfrm>
            <a:grpFill/>
          </p:grpSpPr>
          <p:sp>
            <p:nvSpPr>
              <p:cNvPr id="85" name="AutoShape 113"/>
              <p:cNvSpPr>
                <a:spLocks/>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86" name="AutoShape 114"/>
              <p:cNvSpPr>
                <a:spLocks/>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101" name="Rectangle 100"/>
            <p:cNvSpPr/>
            <p:nvPr/>
          </p:nvSpPr>
          <p:spPr>
            <a:xfrm>
              <a:off x="1000863" y="4186390"/>
              <a:ext cx="1793225" cy="830997"/>
            </a:xfrm>
            <a:prstGeom prst="rect">
              <a:avLst/>
            </a:prstGeom>
            <a:noFill/>
          </p:spPr>
          <p:txBody>
            <a:bodyPr wrap="square">
              <a:spAutoFit/>
            </a:bodyPr>
            <a:lstStyle/>
            <a:p>
              <a:pPr algn="ctr"/>
              <a:r>
                <a:rPr lang="zh-CN" altLang="en-US" sz="1200" dirty="0">
                  <a:solidFill>
                    <a:schemeClr val="bg1">
                      <a:lumMod val="95000"/>
                    </a:schemeClr>
                  </a:solidFill>
                  <a:latin typeface="Hiragino Sans GB W3" panose="020B0300000000000000" pitchFamily="34" charset="-128"/>
                  <a:ea typeface="Hiragino Sans GB W3" panose="020B0300000000000000" pitchFamily="34" charset="-128"/>
                </a:rPr>
                <a:t>所以我们希望</a:t>
              </a:r>
              <a:r>
                <a:rPr lang="en-US" altLang="zh-CN" sz="1200" dirty="0">
                  <a:solidFill>
                    <a:schemeClr val="bg1">
                      <a:lumMod val="95000"/>
                    </a:schemeClr>
                  </a:solidFill>
                  <a:latin typeface="Hiragino Sans GB W3" panose="020B0300000000000000" pitchFamily="34" charset="-128"/>
                  <a:ea typeface="Hiragino Sans GB W3" panose="020B0300000000000000" pitchFamily="34" charset="-128"/>
                </a:rPr>
                <a:t>, </a:t>
              </a:r>
            </a:p>
            <a:p>
              <a:pPr algn="ctr"/>
              <a:r>
                <a:rPr lang="zh-CN" altLang="en-US" sz="1200" dirty="0">
                  <a:solidFill>
                    <a:schemeClr val="bg1">
                      <a:lumMod val="95000"/>
                    </a:schemeClr>
                  </a:solidFill>
                  <a:latin typeface="Hiragino Sans GB W3" panose="020B0300000000000000" pitchFamily="34" charset="-128"/>
                  <a:ea typeface="Hiragino Sans GB W3" panose="020B0300000000000000" pitchFamily="34" charset="-128"/>
                </a:rPr>
                <a:t>能够开发一款新的运维工具</a:t>
              </a:r>
              <a:r>
                <a:rPr lang="en-US" altLang="zh-CN" sz="1200" dirty="0">
                  <a:solidFill>
                    <a:schemeClr val="bg1">
                      <a:lumMod val="95000"/>
                    </a:schemeClr>
                  </a:solidFill>
                  <a:latin typeface="Hiragino Sans GB W3" panose="020B0300000000000000" pitchFamily="34" charset="-128"/>
                  <a:ea typeface="Hiragino Sans GB W3" panose="020B0300000000000000" pitchFamily="34" charset="-128"/>
                </a:rPr>
                <a:t>, </a:t>
              </a:r>
              <a:r>
                <a:rPr lang="zh-CN" altLang="en-US" sz="1200" dirty="0">
                  <a:solidFill>
                    <a:schemeClr val="bg1">
                      <a:lumMod val="95000"/>
                    </a:schemeClr>
                  </a:solidFill>
                  <a:latin typeface="Hiragino Sans GB W3" panose="020B0300000000000000" pitchFamily="34" charset="-128"/>
                  <a:ea typeface="Hiragino Sans GB W3" panose="020B0300000000000000" pitchFamily="34" charset="-128"/>
                </a:rPr>
                <a:t>来将常用的运维操作整合起来</a:t>
              </a:r>
              <a:endParaRPr lang="en-US" sz="1200" dirty="0">
                <a:solidFill>
                  <a:schemeClr val="bg1">
                    <a:lumMod val="95000"/>
                  </a:schemeClr>
                </a:solidFill>
                <a:latin typeface="Hiragino Sans GB W3" panose="020B0300000000000000" pitchFamily="34" charset="-128"/>
                <a:ea typeface="Hiragino Sans GB W3" panose="020B0300000000000000" pitchFamily="34" charset="-128"/>
              </a:endParaRPr>
            </a:p>
          </p:txBody>
        </p:sp>
      </p:grpSp>
      <p:grpSp>
        <p:nvGrpSpPr>
          <p:cNvPr id="106" name="Group 105"/>
          <p:cNvGrpSpPr/>
          <p:nvPr/>
        </p:nvGrpSpPr>
        <p:grpSpPr>
          <a:xfrm>
            <a:off x="5019383" y="1758734"/>
            <a:ext cx="2153233" cy="4485312"/>
            <a:chOff x="3600007" y="2022353"/>
            <a:chExt cx="2153233" cy="4485312"/>
          </a:xfrm>
          <a:solidFill>
            <a:schemeClr val="bg1">
              <a:alpha val="20000"/>
            </a:schemeClr>
          </a:solidFill>
        </p:grpSpPr>
        <p:sp>
          <p:nvSpPr>
            <p:cNvPr id="89" name="Flowchart: Process 88"/>
            <p:cNvSpPr/>
            <p:nvPr/>
          </p:nvSpPr>
          <p:spPr>
            <a:xfrm>
              <a:off x="3600007" y="2022353"/>
              <a:ext cx="2153233" cy="4485312"/>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0" name="Pentagon 89"/>
            <p:cNvSpPr/>
            <p:nvPr/>
          </p:nvSpPr>
          <p:spPr>
            <a:xfrm rot="5400000">
              <a:off x="4112218" y="1510145"/>
              <a:ext cx="1128810" cy="2153232"/>
            </a:xfrm>
            <a:prstGeom prst="homePlate">
              <a:avLst>
                <a:gd name="adj" fmla="val 80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1" name="Flowchart: Process 90"/>
            <p:cNvSpPr/>
            <p:nvPr/>
          </p:nvSpPr>
          <p:spPr>
            <a:xfrm>
              <a:off x="3600007" y="2022353"/>
              <a:ext cx="2153233" cy="425425"/>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mj-lt"/>
                </a:rPr>
                <a:t>Privilege</a:t>
              </a:r>
              <a:endParaRPr lang="en-US" dirty="0">
                <a:latin typeface="+mj-lt"/>
              </a:endParaRPr>
            </a:p>
          </p:txBody>
        </p:sp>
        <p:sp>
          <p:nvSpPr>
            <p:cNvPr id="92" name="Rounded Rectangle 91"/>
            <p:cNvSpPr/>
            <p:nvPr/>
          </p:nvSpPr>
          <p:spPr>
            <a:xfrm>
              <a:off x="3780010" y="5888797"/>
              <a:ext cx="1793225" cy="44589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t>SO WE HOPE</a:t>
              </a:r>
              <a:r>
                <a:rPr lang="zh-CN" altLang="en-US" sz="1200" b="1" dirty="0"/>
                <a:t> </a:t>
              </a:r>
              <a:r>
                <a:rPr lang="en-US" altLang="zh-CN" sz="1200" b="1" dirty="0"/>
                <a:t>…</a:t>
              </a:r>
              <a:endParaRPr lang="id-ID" altLang="zh-CN" sz="1200" b="1" dirty="0"/>
            </a:p>
          </p:txBody>
        </p:sp>
        <p:sp>
          <p:nvSpPr>
            <p:cNvPr id="87" name="AutoShape 149"/>
            <p:cNvSpPr>
              <a:spLocks/>
            </p:cNvSpPr>
            <p:nvPr/>
          </p:nvSpPr>
          <p:spPr bwMode="auto">
            <a:xfrm>
              <a:off x="4427301" y="2609400"/>
              <a:ext cx="494697" cy="3560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537" y="19720"/>
                  </a:moveTo>
                  <a:lnTo>
                    <a:pt x="16537" y="19721"/>
                  </a:lnTo>
                  <a:lnTo>
                    <a:pt x="4387" y="19721"/>
                  </a:lnTo>
                  <a:cubicBezTo>
                    <a:pt x="2713" y="19720"/>
                    <a:pt x="1350" y="17824"/>
                    <a:pt x="1350" y="15494"/>
                  </a:cubicBezTo>
                  <a:cubicBezTo>
                    <a:pt x="1350" y="13992"/>
                    <a:pt x="1918" y="12635"/>
                    <a:pt x="2871" y="11862"/>
                  </a:cubicBezTo>
                  <a:cubicBezTo>
                    <a:pt x="3797" y="11123"/>
                    <a:pt x="3860" y="10975"/>
                    <a:pt x="3472" y="9647"/>
                  </a:cubicBezTo>
                  <a:cubicBezTo>
                    <a:pt x="3406" y="9374"/>
                    <a:pt x="3375" y="9136"/>
                    <a:pt x="3375" y="8921"/>
                  </a:cubicBezTo>
                  <a:cubicBezTo>
                    <a:pt x="3375" y="7626"/>
                    <a:pt x="4131" y="6573"/>
                    <a:pt x="5062" y="6573"/>
                  </a:cubicBezTo>
                  <a:cubicBezTo>
                    <a:pt x="5062" y="6573"/>
                    <a:pt x="5505" y="6529"/>
                    <a:pt x="5976" y="6789"/>
                  </a:cubicBezTo>
                  <a:cubicBezTo>
                    <a:pt x="6750" y="7219"/>
                    <a:pt x="6834" y="6808"/>
                    <a:pt x="7200" y="5701"/>
                  </a:cubicBezTo>
                  <a:cubicBezTo>
                    <a:pt x="7974" y="3380"/>
                    <a:pt x="9652" y="1878"/>
                    <a:pt x="11475" y="1878"/>
                  </a:cubicBezTo>
                  <a:cubicBezTo>
                    <a:pt x="13905" y="1878"/>
                    <a:pt x="15914" y="4435"/>
                    <a:pt x="16148" y="7826"/>
                  </a:cubicBezTo>
                  <a:cubicBezTo>
                    <a:pt x="16231" y="9171"/>
                    <a:pt x="16231" y="9171"/>
                    <a:pt x="17239" y="9491"/>
                  </a:cubicBezTo>
                  <a:cubicBezTo>
                    <a:pt x="18984" y="9955"/>
                    <a:pt x="20250" y="12085"/>
                    <a:pt x="20250" y="14555"/>
                  </a:cubicBezTo>
                  <a:cubicBezTo>
                    <a:pt x="20250" y="17404"/>
                    <a:pt x="18585" y="19720"/>
                    <a:pt x="16537" y="19720"/>
                  </a:cubicBezTo>
                  <a:moveTo>
                    <a:pt x="17492" y="7647"/>
                  </a:moveTo>
                  <a:cubicBezTo>
                    <a:pt x="17196" y="3362"/>
                    <a:pt x="14632" y="0"/>
                    <a:pt x="11475" y="0"/>
                  </a:cubicBezTo>
                  <a:cubicBezTo>
                    <a:pt x="9031" y="0"/>
                    <a:pt x="6939" y="2017"/>
                    <a:pt x="5976" y="4911"/>
                  </a:cubicBezTo>
                  <a:cubicBezTo>
                    <a:pt x="5685" y="4784"/>
                    <a:pt x="5383" y="4695"/>
                    <a:pt x="5062" y="4695"/>
                  </a:cubicBezTo>
                  <a:cubicBezTo>
                    <a:pt x="3385" y="4695"/>
                    <a:pt x="2025" y="6589"/>
                    <a:pt x="2025" y="8921"/>
                  </a:cubicBezTo>
                  <a:cubicBezTo>
                    <a:pt x="2025" y="9385"/>
                    <a:pt x="2092" y="9824"/>
                    <a:pt x="2191" y="10240"/>
                  </a:cubicBezTo>
                  <a:cubicBezTo>
                    <a:pt x="886" y="11298"/>
                    <a:pt x="0" y="13242"/>
                    <a:pt x="0" y="15494"/>
                  </a:cubicBezTo>
                  <a:cubicBezTo>
                    <a:pt x="0" y="18866"/>
                    <a:pt x="1964" y="21599"/>
                    <a:pt x="4387" y="21599"/>
                  </a:cubicBezTo>
                  <a:lnTo>
                    <a:pt x="4387" y="21600"/>
                  </a:lnTo>
                  <a:lnTo>
                    <a:pt x="16537" y="21600"/>
                  </a:lnTo>
                  <a:lnTo>
                    <a:pt x="16537" y="21599"/>
                  </a:lnTo>
                  <a:cubicBezTo>
                    <a:pt x="19334" y="21599"/>
                    <a:pt x="21599" y="18446"/>
                    <a:pt x="21599" y="14555"/>
                  </a:cubicBezTo>
                  <a:cubicBezTo>
                    <a:pt x="21599" y="11120"/>
                    <a:pt x="19831" y="8269"/>
                    <a:pt x="17492" y="7647"/>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02" name="Rectangle 101"/>
            <p:cNvSpPr/>
            <p:nvPr/>
          </p:nvSpPr>
          <p:spPr>
            <a:xfrm>
              <a:off x="3780010" y="4186389"/>
              <a:ext cx="1793225" cy="830997"/>
            </a:xfrm>
            <a:prstGeom prst="rect">
              <a:avLst/>
            </a:prstGeom>
            <a:noFill/>
          </p:spPr>
          <p:txBody>
            <a:bodyPr wrap="square">
              <a:spAutoFit/>
            </a:bodyPr>
            <a:lstStyle/>
            <a:p>
              <a:pPr algn="ctr"/>
              <a:r>
                <a:rPr lang="zh-CN" altLang="en-US" sz="1200" dirty="0">
                  <a:solidFill>
                    <a:schemeClr val="bg1">
                      <a:lumMod val="95000"/>
                    </a:schemeClr>
                  </a:solidFill>
                  <a:latin typeface="Hiragino Sans GB W3" panose="020B0300000000000000" pitchFamily="34" charset="-128"/>
                  <a:ea typeface="Hiragino Sans GB W3" panose="020B0300000000000000" pitchFamily="34" charset="-128"/>
                </a:rPr>
                <a:t>所以我们希望</a:t>
              </a:r>
              <a:r>
                <a:rPr lang="en-US" altLang="zh-CN" sz="1200" dirty="0">
                  <a:solidFill>
                    <a:schemeClr val="bg1">
                      <a:lumMod val="95000"/>
                    </a:schemeClr>
                  </a:solidFill>
                  <a:latin typeface="Hiragino Sans GB W3" panose="020B0300000000000000" pitchFamily="34" charset="-128"/>
                  <a:ea typeface="Hiragino Sans GB W3" panose="020B0300000000000000" pitchFamily="34" charset="-128"/>
                </a:rPr>
                <a:t>,</a:t>
              </a:r>
            </a:p>
            <a:p>
              <a:pPr algn="ctr"/>
              <a:r>
                <a:rPr lang="en-US" altLang="zh-CN" sz="1200" dirty="0">
                  <a:solidFill>
                    <a:schemeClr val="bg1">
                      <a:lumMod val="95000"/>
                    </a:schemeClr>
                  </a:solidFill>
                  <a:latin typeface="Hiragino Sans GB W3" panose="020B0300000000000000" pitchFamily="34" charset="-128"/>
                  <a:ea typeface="Hiragino Sans GB W3" panose="020B0300000000000000" pitchFamily="34" charset="-128"/>
                </a:rPr>
                <a:t> </a:t>
              </a:r>
              <a:r>
                <a:rPr lang="zh-CN" altLang="en-US" sz="1200" dirty="0">
                  <a:solidFill>
                    <a:schemeClr val="bg1">
                      <a:lumMod val="95000"/>
                    </a:schemeClr>
                  </a:solidFill>
                  <a:latin typeface="Hiragino Sans GB W3" panose="020B0300000000000000" pitchFamily="34" charset="-128"/>
                  <a:ea typeface="Hiragino Sans GB W3" panose="020B0300000000000000" pitchFamily="34" charset="-128"/>
                </a:rPr>
                <a:t>不仅是从用户层面授予权限</a:t>
              </a:r>
              <a:r>
                <a:rPr lang="en-US" altLang="zh-CN" sz="1200" dirty="0">
                  <a:solidFill>
                    <a:schemeClr val="bg1">
                      <a:lumMod val="95000"/>
                    </a:schemeClr>
                  </a:solidFill>
                  <a:latin typeface="Hiragino Sans GB W3" panose="020B0300000000000000" pitchFamily="34" charset="-128"/>
                  <a:ea typeface="Hiragino Sans GB W3" panose="020B0300000000000000" pitchFamily="34" charset="-128"/>
                </a:rPr>
                <a:t>, </a:t>
              </a:r>
              <a:r>
                <a:rPr lang="zh-CN" altLang="en-US" sz="1200" dirty="0">
                  <a:solidFill>
                    <a:schemeClr val="bg1">
                      <a:lumMod val="95000"/>
                    </a:schemeClr>
                  </a:solidFill>
                  <a:latin typeface="Hiragino Sans GB W3" panose="020B0300000000000000" pitchFamily="34" charset="-128"/>
                  <a:ea typeface="Hiragino Sans GB W3" panose="020B0300000000000000" pitchFamily="34" charset="-128"/>
                </a:rPr>
                <a:t>而是从用户和工具两个层面授予权限</a:t>
              </a:r>
            </a:p>
          </p:txBody>
        </p:sp>
      </p:grpSp>
      <p:grpSp>
        <p:nvGrpSpPr>
          <p:cNvPr id="107" name="Group 106"/>
          <p:cNvGrpSpPr/>
          <p:nvPr/>
        </p:nvGrpSpPr>
        <p:grpSpPr>
          <a:xfrm>
            <a:off x="8571568" y="1758734"/>
            <a:ext cx="2153233" cy="4485310"/>
            <a:chOff x="6464261" y="2022353"/>
            <a:chExt cx="2153233" cy="4485310"/>
          </a:xfrm>
          <a:solidFill>
            <a:schemeClr val="bg1">
              <a:alpha val="20000"/>
            </a:schemeClr>
          </a:solidFill>
        </p:grpSpPr>
        <p:sp>
          <p:nvSpPr>
            <p:cNvPr id="93" name="Flowchart: Process 92"/>
            <p:cNvSpPr/>
            <p:nvPr/>
          </p:nvSpPr>
          <p:spPr>
            <a:xfrm>
              <a:off x="6464261" y="2022354"/>
              <a:ext cx="2153233" cy="4485309"/>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4" name="Pentagon 93"/>
            <p:cNvSpPr/>
            <p:nvPr/>
          </p:nvSpPr>
          <p:spPr>
            <a:xfrm rot="5400000">
              <a:off x="6976472" y="1510145"/>
              <a:ext cx="1128810" cy="2153232"/>
            </a:xfrm>
            <a:prstGeom prst="homePlate">
              <a:avLst>
                <a:gd name="adj" fmla="val 80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5" name="Flowchart: Process 94"/>
            <p:cNvSpPr/>
            <p:nvPr/>
          </p:nvSpPr>
          <p:spPr>
            <a:xfrm>
              <a:off x="6464261" y="2022353"/>
              <a:ext cx="2153233" cy="425425"/>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ea typeface="Roboto Condensed" panose="02000000000000000000" pitchFamily="2" charset="0"/>
                </a:rPr>
                <a:t>Applicability</a:t>
              </a:r>
              <a:endParaRPr lang="en-US" dirty="0">
                <a:latin typeface="+mj-lt"/>
              </a:endParaRPr>
            </a:p>
          </p:txBody>
        </p:sp>
        <p:sp>
          <p:nvSpPr>
            <p:cNvPr id="96" name="Rounded Rectangle 95"/>
            <p:cNvSpPr/>
            <p:nvPr/>
          </p:nvSpPr>
          <p:spPr>
            <a:xfrm>
              <a:off x="6644264" y="5846434"/>
              <a:ext cx="1793225" cy="44589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t>SO WE HOPE</a:t>
              </a:r>
              <a:r>
                <a:rPr lang="zh-CN" altLang="en-US" sz="1200" b="1" dirty="0"/>
                <a:t> </a:t>
              </a:r>
              <a:r>
                <a:rPr lang="en-US" altLang="zh-CN" sz="1200" b="1" dirty="0"/>
                <a:t>…</a:t>
              </a:r>
              <a:endParaRPr lang="id-ID" altLang="zh-CN" sz="1200" b="1" dirty="0"/>
            </a:p>
          </p:txBody>
        </p:sp>
        <p:grpSp>
          <p:nvGrpSpPr>
            <p:cNvPr id="72" name="Group 71"/>
            <p:cNvGrpSpPr/>
            <p:nvPr/>
          </p:nvGrpSpPr>
          <p:grpSpPr>
            <a:xfrm>
              <a:off x="7289646" y="2528247"/>
              <a:ext cx="494697" cy="495543"/>
              <a:chOff x="7275629" y="3973834"/>
              <a:chExt cx="464344" cy="465138"/>
            </a:xfrm>
            <a:grpFill/>
          </p:grpSpPr>
          <p:sp>
            <p:nvSpPr>
              <p:cNvPr id="73" name="AutoShape 37"/>
              <p:cNvSpPr>
                <a:spLocks/>
              </p:cNvSpPr>
              <p:nvPr/>
            </p:nvSpPr>
            <p:spPr bwMode="auto">
              <a:xfrm>
                <a:off x="7275629" y="401749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74" name="AutoShape 38"/>
              <p:cNvSpPr>
                <a:spLocks/>
              </p:cNvSpPr>
              <p:nvPr/>
            </p:nvSpPr>
            <p:spPr bwMode="auto">
              <a:xfrm>
                <a:off x="7478829" y="420640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75" name="AutoShape 39"/>
              <p:cNvSpPr>
                <a:spLocks/>
              </p:cNvSpPr>
              <p:nvPr/>
            </p:nvSpPr>
            <p:spPr bwMode="auto">
              <a:xfrm>
                <a:off x="7667742" y="397383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76" name="AutoShape 40"/>
              <p:cNvSpPr>
                <a:spLocks/>
              </p:cNvSpPr>
              <p:nvPr/>
            </p:nvSpPr>
            <p:spPr bwMode="auto">
              <a:xfrm>
                <a:off x="7391517" y="419211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77" name="AutoShape 41"/>
              <p:cNvSpPr>
                <a:spLocks/>
              </p:cNvSpPr>
              <p:nvPr/>
            </p:nvSpPr>
            <p:spPr bwMode="auto">
              <a:xfrm>
                <a:off x="7449460" y="429371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78" name="AutoShape 42"/>
              <p:cNvSpPr>
                <a:spLocks/>
              </p:cNvSpPr>
              <p:nvPr/>
            </p:nvSpPr>
            <p:spPr bwMode="auto">
              <a:xfrm>
                <a:off x="7682029" y="407543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103" name="Rectangle 102"/>
            <p:cNvSpPr/>
            <p:nvPr/>
          </p:nvSpPr>
          <p:spPr>
            <a:xfrm>
              <a:off x="6644263" y="3632393"/>
              <a:ext cx="1793225" cy="1938992"/>
            </a:xfrm>
            <a:prstGeom prst="rect">
              <a:avLst/>
            </a:prstGeom>
            <a:noFill/>
          </p:spPr>
          <p:txBody>
            <a:bodyPr wrap="square">
              <a:spAutoFit/>
            </a:bodyPr>
            <a:lstStyle/>
            <a:p>
              <a:pPr algn="ctr"/>
              <a:r>
                <a:rPr lang="zh-CN" altLang="en-US" sz="1200" dirty="0">
                  <a:solidFill>
                    <a:schemeClr val="bg1">
                      <a:lumMod val="95000"/>
                    </a:schemeClr>
                  </a:solidFill>
                  <a:latin typeface="Hiragino Sans GB W3" panose="020B0300000000000000" pitchFamily="34" charset="-128"/>
                  <a:ea typeface="Hiragino Sans GB W3" panose="020B0300000000000000" pitchFamily="34" charset="-128"/>
                </a:rPr>
                <a:t>运维工具的不适用性</a:t>
              </a:r>
              <a:r>
                <a:rPr lang="en-US" altLang="zh-CN" sz="1200" dirty="0">
                  <a:solidFill>
                    <a:schemeClr val="bg1">
                      <a:lumMod val="95000"/>
                    </a:schemeClr>
                  </a:solidFill>
                  <a:latin typeface="Hiragino Sans GB W3" panose="020B0300000000000000" pitchFamily="34" charset="-128"/>
                  <a:ea typeface="Hiragino Sans GB W3" panose="020B0300000000000000" pitchFamily="34" charset="-128"/>
                </a:rPr>
                <a:t>, </a:t>
              </a:r>
              <a:r>
                <a:rPr lang="zh-CN" altLang="en-US" sz="1200" dirty="0">
                  <a:solidFill>
                    <a:schemeClr val="bg1">
                      <a:lumMod val="95000"/>
                    </a:schemeClr>
                  </a:solidFill>
                  <a:latin typeface="Hiragino Sans GB W3" panose="020B0300000000000000" pitchFamily="34" charset="-128"/>
                  <a:ea typeface="Hiragino Sans GB W3" panose="020B0300000000000000" pitchFamily="34" charset="-128"/>
                </a:rPr>
                <a:t>有时候我们在运维时需要引入一些第三方的工具</a:t>
              </a:r>
              <a:r>
                <a:rPr lang="en-US" altLang="zh-CN" sz="1200" dirty="0">
                  <a:solidFill>
                    <a:schemeClr val="bg1">
                      <a:lumMod val="95000"/>
                    </a:schemeClr>
                  </a:solidFill>
                  <a:latin typeface="Hiragino Sans GB W3" panose="020B0300000000000000" pitchFamily="34" charset="-128"/>
                  <a:ea typeface="Hiragino Sans GB W3" panose="020B0300000000000000" pitchFamily="34" charset="-128"/>
                </a:rPr>
                <a:t>, </a:t>
              </a:r>
              <a:r>
                <a:rPr lang="zh-CN" altLang="en-US" sz="1200" dirty="0">
                  <a:solidFill>
                    <a:schemeClr val="bg1">
                      <a:lumMod val="95000"/>
                    </a:schemeClr>
                  </a:solidFill>
                  <a:latin typeface="Hiragino Sans GB W3" panose="020B0300000000000000" pitchFamily="34" charset="-128"/>
                  <a:ea typeface="Hiragino Sans GB W3" panose="020B0300000000000000" pitchFamily="34" charset="-128"/>
                </a:rPr>
                <a:t>而当你各种翻阅资料好不容易学会如何使用新的工具后</a:t>
              </a:r>
              <a:r>
                <a:rPr lang="en-US" altLang="zh-CN" sz="1200" dirty="0">
                  <a:solidFill>
                    <a:schemeClr val="bg1">
                      <a:lumMod val="95000"/>
                    </a:schemeClr>
                  </a:solidFill>
                  <a:latin typeface="Hiragino Sans GB W3" panose="020B0300000000000000" pitchFamily="34" charset="-128"/>
                  <a:ea typeface="Hiragino Sans GB W3" panose="020B0300000000000000" pitchFamily="34" charset="-128"/>
                </a:rPr>
                <a:t>, </a:t>
              </a:r>
              <a:r>
                <a:rPr lang="zh-CN" altLang="en-US" sz="1200" dirty="0">
                  <a:solidFill>
                    <a:schemeClr val="bg1">
                      <a:lumMod val="95000"/>
                    </a:schemeClr>
                  </a:solidFill>
                  <a:latin typeface="Hiragino Sans GB W3" panose="020B0300000000000000" pitchFamily="34" charset="-128"/>
                  <a:ea typeface="Hiragino Sans GB W3" panose="020B0300000000000000" pitchFamily="34" charset="-128"/>
                </a:rPr>
                <a:t>却发现自己的服务器可能因为各种原因</a:t>
              </a:r>
              <a:r>
                <a:rPr lang="en-US" altLang="zh-CN" sz="1200" dirty="0">
                  <a:solidFill>
                    <a:schemeClr val="bg1">
                      <a:lumMod val="95000"/>
                    </a:schemeClr>
                  </a:solidFill>
                  <a:latin typeface="Hiragino Sans GB W3" panose="020B0300000000000000" pitchFamily="34" charset="-128"/>
                  <a:ea typeface="Hiragino Sans GB W3" panose="020B0300000000000000" pitchFamily="34" charset="-128"/>
                </a:rPr>
                <a:t>, </a:t>
              </a:r>
              <a:r>
                <a:rPr lang="zh-CN" altLang="en-US" sz="1200" dirty="0">
                  <a:solidFill>
                    <a:schemeClr val="bg1">
                      <a:lumMod val="95000"/>
                    </a:schemeClr>
                  </a:solidFill>
                  <a:latin typeface="Hiragino Sans GB W3" panose="020B0300000000000000" pitchFamily="34" charset="-128"/>
                  <a:ea typeface="Hiragino Sans GB W3" panose="020B0300000000000000" pitchFamily="34" charset="-128"/>
                </a:rPr>
                <a:t>连成功安装这些工具都是一个大问题</a:t>
              </a:r>
              <a:endParaRPr lang="en-US" sz="1200" dirty="0">
                <a:solidFill>
                  <a:schemeClr val="bg1">
                    <a:lumMod val="95000"/>
                  </a:schemeClr>
                </a:solidFill>
                <a:latin typeface="Hiragino Sans GB W3" panose="020B0300000000000000" pitchFamily="34" charset="-128"/>
                <a:ea typeface="Hiragino Sans GB W3" panose="020B0300000000000000" pitchFamily="34" charset="-128"/>
              </a:endParaRPr>
            </a:p>
          </p:txBody>
        </p:sp>
      </p:grpSp>
    </p:spTree>
    <p:extLst>
      <p:ext uri="{BB962C8B-B14F-4D97-AF65-F5344CB8AC3E}">
        <p14:creationId xmlns:p14="http://schemas.microsoft.com/office/powerpoint/2010/main" val="2696174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WE</a:t>
            </a:r>
            <a:r>
              <a:rPr lang="zh-CN" altLang="en-US" dirty="0"/>
              <a:t> </a:t>
            </a:r>
            <a:r>
              <a:rPr lang="en-US" altLang="zh-CN" dirty="0"/>
              <a:t>NEED</a:t>
            </a:r>
            <a:endParaRPr lang="en-US" dirty="0"/>
          </a:p>
        </p:txBody>
      </p:sp>
      <p:sp>
        <p:nvSpPr>
          <p:cNvPr id="88" name="TextBox 87"/>
          <p:cNvSpPr txBox="1"/>
          <p:nvPr/>
        </p:nvSpPr>
        <p:spPr>
          <a:xfrm>
            <a:off x="838200" y="1202162"/>
            <a:ext cx="9786870" cy="307777"/>
          </a:xfrm>
          <a:prstGeom prst="rect">
            <a:avLst/>
          </a:prstGeom>
          <a:noFill/>
        </p:spPr>
        <p:txBody>
          <a:bodyPr wrap="square" rtlCol="0">
            <a:spAutoFit/>
          </a:bodyPr>
          <a:lstStyle/>
          <a:p>
            <a:r>
              <a:rPr lang="ms-MY" altLang="zh-CN" sz="1400" b="1" i="1" dirty="0" err="1">
                <a:solidFill>
                  <a:schemeClr val="tx1">
                    <a:lumMod val="50000"/>
                    <a:lumOff val="50000"/>
                  </a:schemeClr>
                </a:solidFill>
              </a:rPr>
              <a:t>Demand</a:t>
            </a:r>
            <a:r>
              <a:rPr lang="ms-MY" altLang="zh-CN" sz="1400" b="1" i="1" dirty="0">
                <a:solidFill>
                  <a:schemeClr val="tx1">
                    <a:lumMod val="50000"/>
                    <a:lumOff val="50000"/>
                  </a:schemeClr>
                </a:solidFill>
              </a:rPr>
              <a:t> </a:t>
            </a:r>
            <a:r>
              <a:rPr lang="ms-MY" altLang="zh-CN" sz="1400" b="1" i="1" dirty="0" err="1">
                <a:solidFill>
                  <a:schemeClr val="tx1">
                    <a:lumMod val="50000"/>
                    <a:lumOff val="50000"/>
                  </a:schemeClr>
                </a:solidFill>
              </a:rPr>
              <a:t>is</a:t>
            </a:r>
            <a:r>
              <a:rPr lang="ms-MY" altLang="zh-CN" sz="1400" b="1" i="1" dirty="0">
                <a:solidFill>
                  <a:schemeClr val="tx1">
                    <a:lumMod val="50000"/>
                    <a:lumOff val="50000"/>
                  </a:schemeClr>
                </a:solidFill>
              </a:rPr>
              <a:t> </a:t>
            </a:r>
            <a:r>
              <a:rPr lang="ms-MY" altLang="zh-CN" sz="1400" b="1" i="1" dirty="0" err="1">
                <a:solidFill>
                  <a:schemeClr val="tx1">
                    <a:lumMod val="50000"/>
                    <a:lumOff val="50000"/>
                  </a:schemeClr>
                </a:solidFill>
              </a:rPr>
              <a:t>the</a:t>
            </a:r>
            <a:r>
              <a:rPr lang="ms-MY" altLang="zh-CN" sz="1400" b="1" i="1" dirty="0">
                <a:solidFill>
                  <a:schemeClr val="tx1">
                    <a:lumMod val="50000"/>
                    <a:lumOff val="50000"/>
                  </a:schemeClr>
                </a:solidFill>
              </a:rPr>
              <a:t> </a:t>
            </a:r>
            <a:r>
              <a:rPr lang="ms-MY" altLang="zh-CN" sz="1400" b="1" i="1" dirty="0" err="1">
                <a:solidFill>
                  <a:schemeClr val="tx1">
                    <a:lumMod val="50000"/>
                    <a:lumOff val="50000"/>
                  </a:schemeClr>
                </a:solidFill>
              </a:rPr>
              <a:t>best</a:t>
            </a:r>
            <a:r>
              <a:rPr lang="ms-MY" altLang="zh-CN" sz="1400" b="1" i="1" dirty="0">
                <a:solidFill>
                  <a:schemeClr val="tx1">
                    <a:lumMod val="50000"/>
                    <a:lumOff val="50000"/>
                  </a:schemeClr>
                </a:solidFill>
              </a:rPr>
              <a:t> </a:t>
            </a:r>
            <a:r>
              <a:rPr lang="ms-MY" altLang="zh-CN" sz="1400" b="1" i="1" dirty="0" err="1">
                <a:solidFill>
                  <a:schemeClr val="tx1">
                    <a:lumMod val="50000"/>
                    <a:lumOff val="50000"/>
                  </a:schemeClr>
                </a:solidFill>
              </a:rPr>
              <a:t>teacher</a:t>
            </a:r>
            <a:r>
              <a:rPr lang="ms-MY" sz="1400" b="1" i="1" dirty="0">
                <a:solidFill>
                  <a:schemeClr val="tx1">
                    <a:lumMod val="50000"/>
                    <a:lumOff val="50000"/>
                  </a:schemeClr>
                </a:solidFill>
              </a:rPr>
              <a:t>.</a:t>
            </a:r>
            <a:endParaRPr lang="en-US" sz="1400" b="1" i="1" dirty="0">
              <a:solidFill>
                <a:schemeClr val="tx1">
                  <a:lumMod val="50000"/>
                  <a:lumOff val="50000"/>
                </a:schemeClr>
              </a:solidFill>
            </a:endParaRPr>
          </a:p>
        </p:txBody>
      </p:sp>
      <p:grpSp>
        <p:nvGrpSpPr>
          <p:cNvPr id="105" name="Group 104"/>
          <p:cNvGrpSpPr/>
          <p:nvPr/>
        </p:nvGrpSpPr>
        <p:grpSpPr>
          <a:xfrm>
            <a:off x="1467197" y="1758733"/>
            <a:ext cx="2153233" cy="4485311"/>
            <a:chOff x="852715" y="2022352"/>
            <a:chExt cx="2153233" cy="4485311"/>
          </a:xfrm>
          <a:solidFill>
            <a:schemeClr val="bg1"/>
          </a:solidFill>
        </p:grpSpPr>
        <p:sp>
          <p:nvSpPr>
            <p:cNvPr id="40" name="Flowchart: Process 39"/>
            <p:cNvSpPr/>
            <p:nvPr/>
          </p:nvSpPr>
          <p:spPr>
            <a:xfrm>
              <a:off x="852715" y="2022352"/>
              <a:ext cx="2153233" cy="4485311"/>
            </a:xfrm>
            <a:prstGeom prst="flowChartProcess">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3" name="Pentagon 42"/>
            <p:cNvSpPr/>
            <p:nvPr/>
          </p:nvSpPr>
          <p:spPr>
            <a:xfrm rot="5400000">
              <a:off x="1364926" y="1510145"/>
              <a:ext cx="1128810" cy="2153232"/>
            </a:xfrm>
            <a:prstGeom prst="homePlate">
              <a:avLst>
                <a:gd name="adj" fmla="val 807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 name="Flowchart: Process 44"/>
            <p:cNvSpPr/>
            <p:nvPr/>
          </p:nvSpPr>
          <p:spPr>
            <a:xfrm>
              <a:off x="852715" y="2022353"/>
              <a:ext cx="2153233" cy="425425"/>
            </a:xfrm>
            <a:prstGeom prst="flowChartProcess">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mj-lt"/>
                </a:rPr>
                <a:t>Unity</a:t>
              </a:r>
              <a:endParaRPr lang="en-US" dirty="0">
                <a:latin typeface="+mj-lt"/>
              </a:endParaRPr>
            </a:p>
          </p:txBody>
        </p:sp>
        <p:sp>
          <p:nvSpPr>
            <p:cNvPr id="46" name="Rounded Rectangle 45"/>
            <p:cNvSpPr/>
            <p:nvPr/>
          </p:nvSpPr>
          <p:spPr>
            <a:xfrm>
              <a:off x="1032718" y="5888797"/>
              <a:ext cx="1793225" cy="445893"/>
            </a:xfrm>
            <a:prstGeom prst="round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mj-lt"/>
                </a:rPr>
                <a:t>SO WE HOPE</a:t>
              </a:r>
              <a:r>
                <a:rPr lang="zh-CN" altLang="en-US" sz="1200" b="1" dirty="0">
                  <a:latin typeface="+mj-lt"/>
                </a:rPr>
                <a:t> </a:t>
              </a:r>
              <a:r>
                <a:rPr lang="en-US" altLang="zh-CN" sz="1200" b="1" dirty="0">
                  <a:latin typeface="+mj-lt"/>
                </a:rPr>
                <a:t>…</a:t>
              </a:r>
              <a:endParaRPr lang="id-ID" sz="1200" b="1" dirty="0">
                <a:latin typeface="+mj-lt"/>
              </a:endParaRPr>
            </a:p>
          </p:txBody>
        </p:sp>
        <p:grpSp>
          <p:nvGrpSpPr>
            <p:cNvPr id="84" name="Group 83"/>
            <p:cNvGrpSpPr/>
            <p:nvPr/>
          </p:nvGrpSpPr>
          <p:grpSpPr>
            <a:xfrm>
              <a:off x="1770208" y="2530061"/>
              <a:ext cx="339946" cy="495543"/>
              <a:chOff x="3582988" y="3510757"/>
              <a:chExt cx="319088" cy="465138"/>
            </a:xfrm>
            <a:grpFill/>
          </p:grpSpPr>
          <p:sp>
            <p:nvSpPr>
              <p:cNvPr id="85" name="AutoShape 113"/>
              <p:cNvSpPr>
                <a:spLocks/>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86" name="AutoShape 114"/>
              <p:cNvSpPr>
                <a:spLocks/>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101" name="Rectangle 100"/>
            <p:cNvSpPr/>
            <p:nvPr/>
          </p:nvSpPr>
          <p:spPr>
            <a:xfrm>
              <a:off x="1000863" y="4186390"/>
              <a:ext cx="1793225" cy="830997"/>
            </a:xfrm>
            <a:prstGeom prst="rect">
              <a:avLst/>
            </a:prstGeom>
            <a:noFill/>
          </p:spPr>
          <p:txBody>
            <a:bodyPr wrap="square">
              <a:spAutoFit/>
            </a:bodyPr>
            <a:lstStyle/>
            <a:p>
              <a:pPr algn="ctr"/>
              <a:r>
                <a:rPr lang="zh-CN" altLang="en-US" sz="1200" dirty="0">
                  <a:solidFill>
                    <a:schemeClr val="bg1">
                      <a:lumMod val="95000"/>
                    </a:schemeClr>
                  </a:solidFill>
                  <a:latin typeface="Hiragino Sans GB W3" panose="020B0300000000000000" pitchFamily="34" charset="-128"/>
                  <a:ea typeface="Hiragino Sans GB W3" panose="020B0300000000000000" pitchFamily="34" charset="-128"/>
                </a:rPr>
                <a:t>所以我们希望</a:t>
              </a:r>
              <a:r>
                <a:rPr lang="en-US" altLang="zh-CN" sz="1200" dirty="0">
                  <a:solidFill>
                    <a:schemeClr val="bg1">
                      <a:lumMod val="95000"/>
                    </a:schemeClr>
                  </a:solidFill>
                  <a:latin typeface="Hiragino Sans GB W3" panose="020B0300000000000000" pitchFamily="34" charset="-128"/>
                  <a:ea typeface="Hiragino Sans GB W3" panose="020B0300000000000000" pitchFamily="34" charset="-128"/>
                </a:rPr>
                <a:t>, </a:t>
              </a:r>
            </a:p>
            <a:p>
              <a:pPr algn="ctr"/>
              <a:r>
                <a:rPr lang="zh-CN" altLang="en-US" sz="1200" dirty="0">
                  <a:solidFill>
                    <a:schemeClr val="bg1">
                      <a:lumMod val="95000"/>
                    </a:schemeClr>
                  </a:solidFill>
                  <a:latin typeface="Hiragino Sans GB W3" panose="020B0300000000000000" pitchFamily="34" charset="-128"/>
                  <a:ea typeface="Hiragino Sans GB W3" panose="020B0300000000000000" pitchFamily="34" charset="-128"/>
                </a:rPr>
                <a:t>能够开发一款新的运维工具</a:t>
              </a:r>
              <a:r>
                <a:rPr lang="en-US" altLang="zh-CN" sz="1200" dirty="0">
                  <a:solidFill>
                    <a:schemeClr val="bg1">
                      <a:lumMod val="95000"/>
                    </a:schemeClr>
                  </a:solidFill>
                  <a:latin typeface="Hiragino Sans GB W3" panose="020B0300000000000000" pitchFamily="34" charset="-128"/>
                  <a:ea typeface="Hiragino Sans GB W3" panose="020B0300000000000000" pitchFamily="34" charset="-128"/>
                </a:rPr>
                <a:t>, </a:t>
              </a:r>
              <a:r>
                <a:rPr lang="zh-CN" altLang="en-US" sz="1200" dirty="0">
                  <a:solidFill>
                    <a:schemeClr val="bg1">
                      <a:lumMod val="95000"/>
                    </a:schemeClr>
                  </a:solidFill>
                  <a:latin typeface="Hiragino Sans GB W3" panose="020B0300000000000000" pitchFamily="34" charset="-128"/>
                  <a:ea typeface="Hiragino Sans GB W3" panose="020B0300000000000000" pitchFamily="34" charset="-128"/>
                </a:rPr>
                <a:t>来将常用的运维操作整合起来</a:t>
              </a:r>
              <a:endParaRPr lang="en-US" sz="1200" dirty="0">
                <a:solidFill>
                  <a:schemeClr val="bg1">
                    <a:lumMod val="95000"/>
                  </a:schemeClr>
                </a:solidFill>
                <a:latin typeface="Hiragino Sans GB W3" panose="020B0300000000000000" pitchFamily="34" charset="-128"/>
                <a:ea typeface="Hiragino Sans GB W3" panose="020B0300000000000000" pitchFamily="34" charset="-128"/>
              </a:endParaRPr>
            </a:p>
          </p:txBody>
        </p:sp>
      </p:grpSp>
      <p:grpSp>
        <p:nvGrpSpPr>
          <p:cNvPr id="106" name="Group 105"/>
          <p:cNvGrpSpPr/>
          <p:nvPr/>
        </p:nvGrpSpPr>
        <p:grpSpPr>
          <a:xfrm>
            <a:off x="5019383" y="1758734"/>
            <a:ext cx="2153233" cy="4485312"/>
            <a:chOff x="3600007" y="2022353"/>
            <a:chExt cx="2153233" cy="4485312"/>
          </a:xfrm>
          <a:solidFill>
            <a:schemeClr val="bg1">
              <a:alpha val="20000"/>
            </a:schemeClr>
          </a:solidFill>
        </p:grpSpPr>
        <p:sp>
          <p:nvSpPr>
            <p:cNvPr id="89" name="Flowchart: Process 88"/>
            <p:cNvSpPr/>
            <p:nvPr/>
          </p:nvSpPr>
          <p:spPr>
            <a:xfrm>
              <a:off x="3600007" y="2022353"/>
              <a:ext cx="2153233" cy="4485312"/>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0" name="Pentagon 89"/>
            <p:cNvSpPr/>
            <p:nvPr/>
          </p:nvSpPr>
          <p:spPr>
            <a:xfrm rot="5400000">
              <a:off x="4112218" y="1510145"/>
              <a:ext cx="1128810" cy="2153232"/>
            </a:xfrm>
            <a:prstGeom prst="homePlate">
              <a:avLst>
                <a:gd name="adj" fmla="val 80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1" name="Flowchart: Process 90"/>
            <p:cNvSpPr/>
            <p:nvPr/>
          </p:nvSpPr>
          <p:spPr>
            <a:xfrm>
              <a:off x="3600007" y="2022353"/>
              <a:ext cx="2153233" cy="425425"/>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mj-lt"/>
                </a:rPr>
                <a:t>Privilege</a:t>
              </a:r>
              <a:endParaRPr lang="en-US" dirty="0">
                <a:latin typeface="+mj-lt"/>
              </a:endParaRPr>
            </a:p>
          </p:txBody>
        </p:sp>
        <p:sp>
          <p:nvSpPr>
            <p:cNvPr id="92" name="Rounded Rectangle 91"/>
            <p:cNvSpPr/>
            <p:nvPr/>
          </p:nvSpPr>
          <p:spPr>
            <a:xfrm>
              <a:off x="3780010" y="5888797"/>
              <a:ext cx="1793225" cy="44589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t>SO WE HOPE</a:t>
              </a:r>
              <a:r>
                <a:rPr lang="zh-CN" altLang="en-US" sz="1200" b="1" dirty="0"/>
                <a:t> </a:t>
              </a:r>
              <a:r>
                <a:rPr lang="en-US" altLang="zh-CN" sz="1200" b="1" dirty="0"/>
                <a:t>…</a:t>
              </a:r>
              <a:endParaRPr lang="id-ID" altLang="zh-CN" sz="1200" b="1" dirty="0"/>
            </a:p>
          </p:txBody>
        </p:sp>
        <p:sp>
          <p:nvSpPr>
            <p:cNvPr id="87" name="AutoShape 149"/>
            <p:cNvSpPr>
              <a:spLocks/>
            </p:cNvSpPr>
            <p:nvPr/>
          </p:nvSpPr>
          <p:spPr bwMode="auto">
            <a:xfrm>
              <a:off x="4427301" y="2609400"/>
              <a:ext cx="494697" cy="3560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537" y="19720"/>
                  </a:moveTo>
                  <a:lnTo>
                    <a:pt x="16537" y="19721"/>
                  </a:lnTo>
                  <a:lnTo>
                    <a:pt x="4387" y="19721"/>
                  </a:lnTo>
                  <a:cubicBezTo>
                    <a:pt x="2713" y="19720"/>
                    <a:pt x="1350" y="17824"/>
                    <a:pt x="1350" y="15494"/>
                  </a:cubicBezTo>
                  <a:cubicBezTo>
                    <a:pt x="1350" y="13992"/>
                    <a:pt x="1918" y="12635"/>
                    <a:pt x="2871" y="11862"/>
                  </a:cubicBezTo>
                  <a:cubicBezTo>
                    <a:pt x="3797" y="11123"/>
                    <a:pt x="3860" y="10975"/>
                    <a:pt x="3472" y="9647"/>
                  </a:cubicBezTo>
                  <a:cubicBezTo>
                    <a:pt x="3406" y="9374"/>
                    <a:pt x="3375" y="9136"/>
                    <a:pt x="3375" y="8921"/>
                  </a:cubicBezTo>
                  <a:cubicBezTo>
                    <a:pt x="3375" y="7626"/>
                    <a:pt x="4131" y="6573"/>
                    <a:pt x="5062" y="6573"/>
                  </a:cubicBezTo>
                  <a:cubicBezTo>
                    <a:pt x="5062" y="6573"/>
                    <a:pt x="5505" y="6529"/>
                    <a:pt x="5976" y="6789"/>
                  </a:cubicBezTo>
                  <a:cubicBezTo>
                    <a:pt x="6750" y="7219"/>
                    <a:pt x="6834" y="6808"/>
                    <a:pt x="7200" y="5701"/>
                  </a:cubicBezTo>
                  <a:cubicBezTo>
                    <a:pt x="7974" y="3380"/>
                    <a:pt x="9652" y="1878"/>
                    <a:pt x="11475" y="1878"/>
                  </a:cubicBezTo>
                  <a:cubicBezTo>
                    <a:pt x="13905" y="1878"/>
                    <a:pt x="15914" y="4435"/>
                    <a:pt x="16148" y="7826"/>
                  </a:cubicBezTo>
                  <a:cubicBezTo>
                    <a:pt x="16231" y="9171"/>
                    <a:pt x="16231" y="9171"/>
                    <a:pt x="17239" y="9491"/>
                  </a:cubicBezTo>
                  <a:cubicBezTo>
                    <a:pt x="18984" y="9955"/>
                    <a:pt x="20250" y="12085"/>
                    <a:pt x="20250" y="14555"/>
                  </a:cubicBezTo>
                  <a:cubicBezTo>
                    <a:pt x="20250" y="17404"/>
                    <a:pt x="18585" y="19720"/>
                    <a:pt x="16537" y="19720"/>
                  </a:cubicBezTo>
                  <a:moveTo>
                    <a:pt x="17492" y="7647"/>
                  </a:moveTo>
                  <a:cubicBezTo>
                    <a:pt x="17196" y="3362"/>
                    <a:pt x="14632" y="0"/>
                    <a:pt x="11475" y="0"/>
                  </a:cubicBezTo>
                  <a:cubicBezTo>
                    <a:pt x="9031" y="0"/>
                    <a:pt x="6939" y="2017"/>
                    <a:pt x="5976" y="4911"/>
                  </a:cubicBezTo>
                  <a:cubicBezTo>
                    <a:pt x="5685" y="4784"/>
                    <a:pt x="5383" y="4695"/>
                    <a:pt x="5062" y="4695"/>
                  </a:cubicBezTo>
                  <a:cubicBezTo>
                    <a:pt x="3385" y="4695"/>
                    <a:pt x="2025" y="6589"/>
                    <a:pt x="2025" y="8921"/>
                  </a:cubicBezTo>
                  <a:cubicBezTo>
                    <a:pt x="2025" y="9385"/>
                    <a:pt x="2092" y="9824"/>
                    <a:pt x="2191" y="10240"/>
                  </a:cubicBezTo>
                  <a:cubicBezTo>
                    <a:pt x="886" y="11298"/>
                    <a:pt x="0" y="13242"/>
                    <a:pt x="0" y="15494"/>
                  </a:cubicBezTo>
                  <a:cubicBezTo>
                    <a:pt x="0" y="18866"/>
                    <a:pt x="1964" y="21599"/>
                    <a:pt x="4387" y="21599"/>
                  </a:cubicBezTo>
                  <a:lnTo>
                    <a:pt x="4387" y="21600"/>
                  </a:lnTo>
                  <a:lnTo>
                    <a:pt x="16537" y="21600"/>
                  </a:lnTo>
                  <a:lnTo>
                    <a:pt x="16537" y="21599"/>
                  </a:lnTo>
                  <a:cubicBezTo>
                    <a:pt x="19334" y="21599"/>
                    <a:pt x="21599" y="18446"/>
                    <a:pt x="21599" y="14555"/>
                  </a:cubicBezTo>
                  <a:cubicBezTo>
                    <a:pt x="21599" y="11120"/>
                    <a:pt x="19831" y="8269"/>
                    <a:pt x="17492" y="7647"/>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02" name="Rectangle 101"/>
            <p:cNvSpPr/>
            <p:nvPr/>
          </p:nvSpPr>
          <p:spPr>
            <a:xfrm>
              <a:off x="3780010" y="4186389"/>
              <a:ext cx="1793225" cy="830997"/>
            </a:xfrm>
            <a:prstGeom prst="rect">
              <a:avLst/>
            </a:prstGeom>
            <a:noFill/>
          </p:spPr>
          <p:txBody>
            <a:bodyPr wrap="square">
              <a:spAutoFit/>
            </a:bodyPr>
            <a:lstStyle/>
            <a:p>
              <a:pPr algn="ctr"/>
              <a:r>
                <a:rPr lang="zh-CN" altLang="en-US" sz="1200" dirty="0">
                  <a:solidFill>
                    <a:schemeClr val="bg1">
                      <a:lumMod val="95000"/>
                    </a:schemeClr>
                  </a:solidFill>
                  <a:latin typeface="Hiragino Sans GB W3" panose="020B0300000000000000" pitchFamily="34" charset="-128"/>
                  <a:ea typeface="Hiragino Sans GB W3" panose="020B0300000000000000" pitchFamily="34" charset="-128"/>
                </a:rPr>
                <a:t>所以我们希望</a:t>
              </a:r>
              <a:r>
                <a:rPr lang="en-US" altLang="zh-CN" sz="1200" dirty="0">
                  <a:solidFill>
                    <a:schemeClr val="bg1">
                      <a:lumMod val="95000"/>
                    </a:schemeClr>
                  </a:solidFill>
                  <a:latin typeface="Hiragino Sans GB W3" panose="020B0300000000000000" pitchFamily="34" charset="-128"/>
                  <a:ea typeface="Hiragino Sans GB W3" panose="020B0300000000000000" pitchFamily="34" charset="-128"/>
                </a:rPr>
                <a:t>,</a:t>
              </a:r>
            </a:p>
            <a:p>
              <a:pPr algn="ctr"/>
              <a:r>
                <a:rPr lang="en-US" altLang="zh-CN" sz="1200" dirty="0">
                  <a:solidFill>
                    <a:schemeClr val="bg1">
                      <a:lumMod val="95000"/>
                    </a:schemeClr>
                  </a:solidFill>
                  <a:latin typeface="Hiragino Sans GB W3" panose="020B0300000000000000" pitchFamily="34" charset="-128"/>
                  <a:ea typeface="Hiragino Sans GB W3" panose="020B0300000000000000" pitchFamily="34" charset="-128"/>
                </a:rPr>
                <a:t> </a:t>
              </a:r>
              <a:r>
                <a:rPr lang="zh-CN" altLang="en-US" sz="1200" dirty="0">
                  <a:solidFill>
                    <a:schemeClr val="bg1">
                      <a:lumMod val="95000"/>
                    </a:schemeClr>
                  </a:solidFill>
                  <a:latin typeface="Hiragino Sans GB W3" panose="020B0300000000000000" pitchFamily="34" charset="-128"/>
                  <a:ea typeface="Hiragino Sans GB W3" panose="020B0300000000000000" pitchFamily="34" charset="-128"/>
                </a:rPr>
                <a:t>不仅是从用户层面授予权限</a:t>
              </a:r>
              <a:r>
                <a:rPr lang="en-US" altLang="zh-CN" sz="1200" dirty="0">
                  <a:solidFill>
                    <a:schemeClr val="bg1">
                      <a:lumMod val="95000"/>
                    </a:schemeClr>
                  </a:solidFill>
                  <a:latin typeface="Hiragino Sans GB W3" panose="020B0300000000000000" pitchFamily="34" charset="-128"/>
                  <a:ea typeface="Hiragino Sans GB W3" panose="020B0300000000000000" pitchFamily="34" charset="-128"/>
                </a:rPr>
                <a:t>, </a:t>
              </a:r>
              <a:r>
                <a:rPr lang="zh-CN" altLang="en-US" sz="1200" dirty="0">
                  <a:solidFill>
                    <a:schemeClr val="bg1">
                      <a:lumMod val="95000"/>
                    </a:schemeClr>
                  </a:solidFill>
                  <a:latin typeface="Hiragino Sans GB W3" panose="020B0300000000000000" pitchFamily="34" charset="-128"/>
                  <a:ea typeface="Hiragino Sans GB W3" panose="020B0300000000000000" pitchFamily="34" charset="-128"/>
                </a:rPr>
                <a:t>而是从用户和工具两个层面授予权限</a:t>
              </a:r>
            </a:p>
          </p:txBody>
        </p:sp>
      </p:grpSp>
      <p:grpSp>
        <p:nvGrpSpPr>
          <p:cNvPr id="107" name="Group 106"/>
          <p:cNvGrpSpPr/>
          <p:nvPr/>
        </p:nvGrpSpPr>
        <p:grpSpPr>
          <a:xfrm>
            <a:off x="8571568" y="1758734"/>
            <a:ext cx="2153233" cy="4485310"/>
            <a:chOff x="6464261" y="2022353"/>
            <a:chExt cx="2153233" cy="4485310"/>
          </a:xfrm>
          <a:solidFill>
            <a:schemeClr val="bg1">
              <a:alpha val="20000"/>
            </a:schemeClr>
          </a:solidFill>
        </p:grpSpPr>
        <p:sp>
          <p:nvSpPr>
            <p:cNvPr id="93" name="Flowchart: Process 92"/>
            <p:cNvSpPr/>
            <p:nvPr/>
          </p:nvSpPr>
          <p:spPr>
            <a:xfrm>
              <a:off x="6464261" y="2022354"/>
              <a:ext cx="2153233" cy="4485309"/>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4" name="Pentagon 93"/>
            <p:cNvSpPr/>
            <p:nvPr/>
          </p:nvSpPr>
          <p:spPr>
            <a:xfrm rot="5400000">
              <a:off x="6976472" y="1510145"/>
              <a:ext cx="1128810" cy="2153232"/>
            </a:xfrm>
            <a:prstGeom prst="homePlate">
              <a:avLst>
                <a:gd name="adj" fmla="val 80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5" name="Flowchart: Process 94"/>
            <p:cNvSpPr/>
            <p:nvPr/>
          </p:nvSpPr>
          <p:spPr>
            <a:xfrm>
              <a:off x="6464261" y="2022353"/>
              <a:ext cx="2153233" cy="425425"/>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ea typeface="Roboto Condensed" panose="02000000000000000000" pitchFamily="2" charset="0"/>
                </a:rPr>
                <a:t>Applicability</a:t>
              </a:r>
              <a:endParaRPr lang="en-US" dirty="0">
                <a:latin typeface="+mj-lt"/>
              </a:endParaRPr>
            </a:p>
          </p:txBody>
        </p:sp>
        <p:sp>
          <p:nvSpPr>
            <p:cNvPr id="96" name="Rounded Rectangle 95"/>
            <p:cNvSpPr/>
            <p:nvPr/>
          </p:nvSpPr>
          <p:spPr>
            <a:xfrm>
              <a:off x="6644264" y="5846434"/>
              <a:ext cx="1793225" cy="44589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t>SO WE HOPE</a:t>
              </a:r>
              <a:r>
                <a:rPr lang="zh-CN" altLang="en-US" sz="1200" b="1" dirty="0"/>
                <a:t> </a:t>
              </a:r>
              <a:r>
                <a:rPr lang="en-US" altLang="zh-CN" sz="1200" b="1" dirty="0"/>
                <a:t>…</a:t>
              </a:r>
              <a:endParaRPr lang="id-ID" altLang="zh-CN" sz="1200" b="1" dirty="0"/>
            </a:p>
          </p:txBody>
        </p:sp>
        <p:grpSp>
          <p:nvGrpSpPr>
            <p:cNvPr id="72" name="Group 71"/>
            <p:cNvGrpSpPr/>
            <p:nvPr/>
          </p:nvGrpSpPr>
          <p:grpSpPr>
            <a:xfrm>
              <a:off x="7289646" y="2528247"/>
              <a:ext cx="494697" cy="495543"/>
              <a:chOff x="7275629" y="3973834"/>
              <a:chExt cx="464344" cy="465138"/>
            </a:xfrm>
            <a:grpFill/>
          </p:grpSpPr>
          <p:sp>
            <p:nvSpPr>
              <p:cNvPr id="73" name="AutoShape 37"/>
              <p:cNvSpPr>
                <a:spLocks/>
              </p:cNvSpPr>
              <p:nvPr/>
            </p:nvSpPr>
            <p:spPr bwMode="auto">
              <a:xfrm>
                <a:off x="7275629" y="401749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74" name="AutoShape 38"/>
              <p:cNvSpPr>
                <a:spLocks/>
              </p:cNvSpPr>
              <p:nvPr/>
            </p:nvSpPr>
            <p:spPr bwMode="auto">
              <a:xfrm>
                <a:off x="7478829" y="420640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75" name="AutoShape 39"/>
              <p:cNvSpPr>
                <a:spLocks/>
              </p:cNvSpPr>
              <p:nvPr/>
            </p:nvSpPr>
            <p:spPr bwMode="auto">
              <a:xfrm>
                <a:off x="7667742" y="397383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76" name="AutoShape 40"/>
              <p:cNvSpPr>
                <a:spLocks/>
              </p:cNvSpPr>
              <p:nvPr/>
            </p:nvSpPr>
            <p:spPr bwMode="auto">
              <a:xfrm>
                <a:off x="7391517" y="419211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77" name="AutoShape 41"/>
              <p:cNvSpPr>
                <a:spLocks/>
              </p:cNvSpPr>
              <p:nvPr/>
            </p:nvSpPr>
            <p:spPr bwMode="auto">
              <a:xfrm>
                <a:off x="7449460" y="429371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78" name="AutoShape 42"/>
              <p:cNvSpPr>
                <a:spLocks/>
              </p:cNvSpPr>
              <p:nvPr/>
            </p:nvSpPr>
            <p:spPr bwMode="auto">
              <a:xfrm>
                <a:off x="7682029" y="407543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103" name="Rectangle 102"/>
            <p:cNvSpPr/>
            <p:nvPr/>
          </p:nvSpPr>
          <p:spPr>
            <a:xfrm>
              <a:off x="6618395" y="4283769"/>
              <a:ext cx="1793225" cy="830997"/>
            </a:xfrm>
            <a:prstGeom prst="rect">
              <a:avLst/>
            </a:prstGeom>
            <a:noFill/>
          </p:spPr>
          <p:txBody>
            <a:bodyPr wrap="square">
              <a:spAutoFit/>
            </a:bodyPr>
            <a:lstStyle/>
            <a:p>
              <a:pPr algn="ctr"/>
              <a:r>
                <a:rPr lang="zh-CN" altLang="en-US" sz="1200" dirty="0">
                  <a:solidFill>
                    <a:schemeClr val="bg1">
                      <a:lumMod val="95000"/>
                    </a:schemeClr>
                  </a:solidFill>
                  <a:latin typeface="Hiragino Sans GB W3" panose="020B0300000000000000" pitchFamily="34" charset="-128"/>
                  <a:ea typeface="Hiragino Sans GB W3" panose="020B0300000000000000" pitchFamily="34" charset="-128"/>
                </a:rPr>
                <a:t>所以我们希望</a:t>
              </a:r>
              <a:r>
                <a:rPr lang="en-US" altLang="zh-CN" sz="1200" dirty="0">
                  <a:solidFill>
                    <a:schemeClr val="bg1">
                      <a:lumMod val="95000"/>
                    </a:schemeClr>
                  </a:solidFill>
                  <a:latin typeface="Hiragino Sans GB W3" panose="020B0300000000000000" pitchFamily="34" charset="-128"/>
                  <a:ea typeface="Hiragino Sans GB W3" panose="020B0300000000000000" pitchFamily="34" charset="-128"/>
                </a:rPr>
                <a:t>, </a:t>
              </a:r>
            </a:p>
            <a:p>
              <a:pPr algn="ctr"/>
              <a:r>
                <a:rPr lang="zh-CN" altLang="en-US" sz="1200" dirty="0">
                  <a:solidFill>
                    <a:schemeClr val="bg1">
                      <a:lumMod val="95000"/>
                    </a:schemeClr>
                  </a:solidFill>
                  <a:latin typeface="Hiragino Sans GB W3" panose="020B0300000000000000" pitchFamily="34" charset="-128"/>
                  <a:ea typeface="Hiragino Sans GB W3" panose="020B0300000000000000" pitchFamily="34" charset="-128"/>
                </a:rPr>
                <a:t>能够开发一套部署简单且通用于不同环境的工具</a:t>
              </a:r>
              <a:endParaRPr lang="en-US" sz="1200" dirty="0">
                <a:solidFill>
                  <a:schemeClr val="bg1">
                    <a:lumMod val="95000"/>
                  </a:schemeClr>
                </a:solidFill>
                <a:latin typeface="Hiragino Sans GB W3" panose="020B0300000000000000" pitchFamily="34" charset="-128"/>
                <a:ea typeface="Hiragino Sans GB W3" panose="020B0300000000000000" pitchFamily="34" charset="-128"/>
              </a:endParaRPr>
            </a:p>
          </p:txBody>
        </p:sp>
      </p:grpSp>
    </p:spTree>
    <p:extLst>
      <p:ext uri="{BB962C8B-B14F-4D97-AF65-F5344CB8AC3E}">
        <p14:creationId xmlns:p14="http://schemas.microsoft.com/office/powerpoint/2010/main" val="273853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DESIGN GOALS</a:t>
            </a:r>
            <a:endParaRPr lang="en-US" dirty="0"/>
          </a:p>
        </p:txBody>
      </p:sp>
      <p:grpSp>
        <p:nvGrpSpPr>
          <p:cNvPr id="5" name="Group 4"/>
          <p:cNvGrpSpPr/>
          <p:nvPr/>
        </p:nvGrpSpPr>
        <p:grpSpPr>
          <a:xfrm>
            <a:off x="5930961" y="2480395"/>
            <a:ext cx="780759" cy="619223"/>
            <a:chOff x="1268812" y="2170863"/>
            <a:chExt cx="912962" cy="724074"/>
          </a:xfrm>
        </p:grpSpPr>
        <p:sp>
          <p:nvSpPr>
            <p:cNvPr id="6" name="Rectangle 5"/>
            <p:cNvSpPr/>
            <p:nvPr/>
          </p:nvSpPr>
          <p:spPr>
            <a:xfrm>
              <a:off x="1268812" y="2170863"/>
              <a:ext cx="724074" cy="72407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dirty="0">
                  <a:latin typeface="+mj-lt"/>
                </a:rPr>
                <a:t>01</a:t>
              </a:r>
              <a:endParaRPr lang="en-US" sz="2400" dirty="0">
                <a:latin typeface="+mj-lt"/>
              </a:endParaRPr>
            </a:p>
          </p:txBody>
        </p:sp>
        <p:sp>
          <p:nvSpPr>
            <p:cNvPr id="7" name="Isosceles Triangle 6"/>
            <p:cNvSpPr/>
            <p:nvPr/>
          </p:nvSpPr>
          <p:spPr>
            <a:xfrm flipV="1">
              <a:off x="1992886" y="2170863"/>
              <a:ext cx="188888" cy="205286"/>
            </a:xfrm>
            <a:prstGeom prst="triangle">
              <a:avLst>
                <a:gd name="adj" fmla="val 0"/>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endParaRPr>
            </a:p>
          </p:txBody>
        </p:sp>
      </p:grpSp>
      <p:sp>
        <p:nvSpPr>
          <p:cNvPr id="8" name="TextBox 7"/>
          <p:cNvSpPr txBox="1"/>
          <p:nvPr/>
        </p:nvSpPr>
        <p:spPr>
          <a:xfrm>
            <a:off x="7000089" y="2415486"/>
            <a:ext cx="1790875" cy="584775"/>
          </a:xfrm>
          <a:prstGeom prst="rect">
            <a:avLst/>
          </a:prstGeom>
          <a:noFill/>
        </p:spPr>
        <p:txBody>
          <a:bodyPr wrap="none" rtlCol="0">
            <a:spAutoFit/>
          </a:bodyPr>
          <a:lstStyle/>
          <a:p>
            <a:r>
              <a:rPr lang="en-US" altLang="zh-CN" sz="1600" b="1" dirty="0">
                <a:solidFill>
                  <a:schemeClr val="bg1"/>
                </a:solidFill>
                <a:latin typeface="+mj-lt"/>
                <a:ea typeface="Roboto Condensed" panose="02000000000000000000" pitchFamily="2" charset="0"/>
              </a:rPr>
              <a:t>High Applicability</a:t>
            </a:r>
          </a:p>
          <a:p>
            <a:endParaRPr lang="en-US" sz="1600" b="1" dirty="0">
              <a:solidFill>
                <a:schemeClr val="bg1"/>
              </a:solidFill>
              <a:latin typeface="+mj-lt"/>
              <a:ea typeface="Roboto Condensed" panose="02000000000000000000" pitchFamily="2" charset="0"/>
            </a:endParaRPr>
          </a:p>
        </p:txBody>
      </p:sp>
      <p:sp>
        <p:nvSpPr>
          <p:cNvPr id="9" name="Rectangle 8"/>
          <p:cNvSpPr/>
          <p:nvPr/>
        </p:nvSpPr>
        <p:spPr>
          <a:xfrm>
            <a:off x="7000089" y="2685681"/>
            <a:ext cx="3985022" cy="523220"/>
          </a:xfrm>
          <a:prstGeom prst="rect">
            <a:avLst/>
          </a:prstGeom>
        </p:spPr>
        <p:txBody>
          <a:bodyPr wrap="square">
            <a:spAutoFit/>
          </a:bodyPr>
          <a:lstStyle/>
          <a:p>
            <a:r>
              <a:rPr lang="en-US" sz="1400" b="1" dirty="0" err="1">
                <a:solidFill>
                  <a:schemeClr val="bg1">
                    <a:lumMod val="95000"/>
                  </a:schemeClr>
                </a:solidFill>
              </a:rPr>
              <a:t>高适用性</a:t>
            </a:r>
            <a:r>
              <a:rPr lang="zh-CN" altLang="en-US" sz="1400" dirty="0">
                <a:solidFill>
                  <a:schemeClr val="bg1">
                    <a:lumMod val="95000"/>
                  </a:schemeClr>
                </a:solidFill>
              </a:rPr>
              <a:t> 意味着我们的管理工具能够不同的环境中都能够正常且高效的工作</a:t>
            </a:r>
            <a:endParaRPr lang="en-US" sz="1400" dirty="0">
              <a:solidFill>
                <a:schemeClr val="bg1">
                  <a:lumMod val="95000"/>
                </a:schemeClr>
              </a:solidFill>
            </a:endParaRPr>
          </a:p>
        </p:txBody>
      </p:sp>
      <p:grpSp>
        <p:nvGrpSpPr>
          <p:cNvPr id="10" name="Group 9"/>
          <p:cNvGrpSpPr/>
          <p:nvPr/>
        </p:nvGrpSpPr>
        <p:grpSpPr>
          <a:xfrm>
            <a:off x="5930961" y="3452549"/>
            <a:ext cx="780759" cy="619223"/>
            <a:chOff x="1268812" y="2170863"/>
            <a:chExt cx="912962" cy="724074"/>
          </a:xfrm>
        </p:grpSpPr>
        <p:sp>
          <p:nvSpPr>
            <p:cNvPr id="11" name="Rectangle 10"/>
            <p:cNvSpPr/>
            <p:nvPr/>
          </p:nvSpPr>
          <p:spPr>
            <a:xfrm>
              <a:off x="1268812" y="2170863"/>
              <a:ext cx="724074" cy="72407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a:latin typeface="+mj-lt"/>
                </a:rPr>
                <a:t>0</a:t>
              </a:r>
              <a:r>
                <a:rPr lang="en-US" sz="2400">
                  <a:latin typeface="+mj-lt"/>
                </a:rPr>
                <a:t>2</a:t>
              </a:r>
            </a:p>
          </p:txBody>
        </p:sp>
        <p:sp>
          <p:nvSpPr>
            <p:cNvPr id="12" name="Isosceles Triangle 11"/>
            <p:cNvSpPr/>
            <p:nvPr/>
          </p:nvSpPr>
          <p:spPr>
            <a:xfrm flipV="1">
              <a:off x="1992886" y="2170863"/>
              <a:ext cx="188888" cy="205286"/>
            </a:xfrm>
            <a:prstGeom prst="triangle">
              <a:avLst>
                <a:gd name="adj" fmla="val 0"/>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endParaRPr>
            </a:p>
          </p:txBody>
        </p:sp>
      </p:grpSp>
      <p:sp>
        <p:nvSpPr>
          <p:cNvPr id="13" name="TextBox 12"/>
          <p:cNvSpPr txBox="1"/>
          <p:nvPr/>
        </p:nvSpPr>
        <p:spPr>
          <a:xfrm>
            <a:off x="7000089" y="3387640"/>
            <a:ext cx="1859805" cy="338554"/>
          </a:xfrm>
          <a:prstGeom prst="rect">
            <a:avLst/>
          </a:prstGeom>
          <a:noFill/>
        </p:spPr>
        <p:txBody>
          <a:bodyPr wrap="none" rtlCol="0">
            <a:spAutoFit/>
          </a:bodyPr>
          <a:lstStyle/>
          <a:p>
            <a:r>
              <a:rPr lang="en-US" altLang="zh-CN" sz="1600" b="1" dirty="0">
                <a:solidFill>
                  <a:schemeClr val="bg1"/>
                </a:solidFill>
                <a:latin typeface="+mj-lt"/>
                <a:ea typeface="Roboto Condensed" panose="02000000000000000000" pitchFamily="2" charset="0"/>
              </a:rPr>
              <a:t>Rapid Deployment</a:t>
            </a:r>
            <a:endParaRPr lang="en-US" sz="1600" b="1" dirty="0">
              <a:solidFill>
                <a:schemeClr val="bg1"/>
              </a:solidFill>
              <a:latin typeface="+mj-lt"/>
              <a:ea typeface="Roboto Condensed" panose="02000000000000000000" pitchFamily="2" charset="0"/>
            </a:endParaRPr>
          </a:p>
        </p:txBody>
      </p:sp>
      <p:sp>
        <p:nvSpPr>
          <p:cNvPr id="14" name="Rectangle 13"/>
          <p:cNvSpPr/>
          <p:nvPr/>
        </p:nvSpPr>
        <p:spPr>
          <a:xfrm>
            <a:off x="7000089" y="3657835"/>
            <a:ext cx="3985022" cy="523220"/>
          </a:xfrm>
          <a:prstGeom prst="rect">
            <a:avLst/>
          </a:prstGeom>
        </p:spPr>
        <p:txBody>
          <a:bodyPr wrap="square">
            <a:spAutoFit/>
          </a:bodyPr>
          <a:lstStyle/>
          <a:p>
            <a:r>
              <a:rPr lang="en-US" sz="1400" b="1" dirty="0" err="1">
                <a:solidFill>
                  <a:schemeClr val="bg1">
                    <a:lumMod val="95000"/>
                  </a:schemeClr>
                </a:solidFill>
              </a:rPr>
              <a:t>快速部署</a:t>
            </a:r>
            <a:r>
              <a:rPr lang="zh-CN" altLang="en-US" sz="1400" dirty="0">
                <a:solidFill>
                  <a:schemeClr val="bg1">
                    <a:lumMod val="95000"/>
                  </a:schemeClr>
                </a:solidFill>
              </a:rPr>
              <a:t> 能够让我们在一个新的环境中快速开展我们的工作</a:t>
            </a:r>
            <a:endParaRPr lang="en-US" sz="1400" dirty="0">
              <a:solidFill>
                <a:schemeClr val="bg1">
                  <a:lumMod val="95000"/>
                </a:schemeClr>
              </a:solidFill>
            </a:endParaRPr>
          </a:p>
        </p:txBody>
      </p:sp>
      <p:sp>
        <p:nvSpPr>
          <p:cNvPr id="16" name="Freeform 15"/>
          <p:cNvSpPr/>
          <p:nvPr/>
        </p:nvSpPr>
        <p:spPr>
          <a:xfrm>
            <a:off x="2688493" y="3579325"/>
            <a:ext cx="1818443" cy="1799270"/>
          </a:xfrm>
          <a:custGeom>
            <a:avLst/>
            <a:gdLst>
              <a:gd name="connsiteX0" fmla="*/ 1145880 w 1614360"/>
              <a:gd name="connsiteY0" fmla="*/ 257391 h 1614360"/>
              <a:gd name="connsiteX1" fmla="*/ 1271451 w 1614360"/>
              <a:gd name="connsiteY1" fmla="*/ 152018 h 1614360"/>
              <a:gd name="connsiteX2" fmla="*/ 1371768 w 1614360"/>
              <a:gd name="connsiteY2" fmla="*/ 236194 h 1614360"/>
              <a:gd name="connsiteX3" fmla="*/ 1289802 w 1614360"/>
              <a:gd name="connsiteY3" fmla="*/ 378156 h 1614360"/>
              <a:gd name="connsiteX4" fmla="*/ 1420037 w 1614360"/>
              <a:gd name="connsiteY4" fmla="*/ 603729 h 1614360"/>
              <a:gd name="connsiteX5" fmla="*/ 1583962 w 1614360"/>
              <a:gd name="connsiteY5" fmla="*/ 603725 h 1614360"/>
              <a:gd name="connsiteX6" fmla="*/ 1606702 w 1614360"/>
              <a:gd name="connsiteY6" fmla="*/ 732690 h 1614360"/>
              <a:gd name="connsiteX7" fmla="*/ 1452661 w 1614360"/>
              <a:gd name="connsiteY7" fmla="*/ 788752 h 1614360"/>
              <a:gd name="connsiteX8" fmla="*/ 1407431 w 1614360"/>
              <a:gd name="connsiteY8" fmla="*/ 1045264 h 1614360"/>
              <a:gd name="connsiteX9" fmla="*/ 1533008 w 1614360"/>
              <a:gd name="connsiteY9" fmla="*/ 1150630 h 1614360"/>
              <a:gd name="connsiteX10" fmla="*/ 1467531 w 1614360"/>
              <a:gd name="connsiteY10" fmla="*/ 1264040 h 1614360"/>
              <a:gd name="connsiteX11" fmla="*/ 1313492 w 1614360"/>
              <a:gd name="connsiteY11" fmla="*/ 1207971 h 1614360"/>
              <a:gd name="connsiteX12" fmla="*/ 1113961 w 1614360"/>
              <a:gd name="connsiteY12" fmla="*/ 1375397 h 1614360"/>
              <a:gd name="connsiteX13" fmla="*/ 1142431 w 1614360"/>
              <a:gd name="connsiteY13" fmla="*/ 1536831 h 1614360"/>
              <a:gd name="connsiteX14" fmla="*/ 1019374 w 1614360"/>
              <a:gd name="connsiteY14" fmla="*/ 1581621 h 1614360"/>
              <a:gd name="connsiteX15" fmla="*/ 937415 w 1614360"/>
              <a:gd name="connsiteY15" fmla="*/ 1439655 h 1614360"/>
              <a:gd name="connsiteX16" fmla="*/ 676946 w 1614360"/>
              <a:gd name="connsiteY16" fmla="*/ 1439655 h 1614360"/>
              <a:gd name="connsiteX17" fmla="*/ 594986 w 1614360"/>
              <a:gd name="connsiteY17" fmla="*/ 1581621 h 1614360"/>
              <a:gd name="connsiteX18" fmla="*/ 471929 w 1614360"/>
              <a:gd name="connsiteY18" fmla="*/ 1536831 h 1614360"/>
              <a:gd name="connsiteX19" fmla="*/ 500399 w 1614360"/>
              <a:gd name="connsiteY19" fmla="*/ 1375397 h 1614360"/>
              <a:gd name="connsiteX20" fmla="*/ 300868 w 1614360"/>
              <a:gd name="connsiteY20" fmla="*/ 1207971 h 1614360"/>
              <a:gd name="connsiteX21" fmla="*/ 146829 w 1614360"/>
              <a:gd name="connsiteY21" fmla="*/ 1264040 h 1614360"/>
              <a:gd name="connsiteX22" fmla="*/ 81352 w 1614360"/>
              <a:gd name="connsiteY22" fmla="*/ 1150630 h 1614360"/>
              <a:gd name="connsiteX23" fmla="*/ 206929 w 1614360"/>
              <a:gd name="connsiteY23" fmla="*/ 1045264 h 1614360"/>
              <a:gd name="connsiteX24" fmla="*/ 161699 w 1614360"/>
              <a:gd name="connsiteY24" fmla="*/ 788752 h 1614360"/>
              <a:gd name="connsiteX25" fmla="*/ 7658 w 1614360"/>
              <a:gd name="connsiteY25" fmla="*/ 732690 h 1614360"/>
              <a:gd name="connsiteX26" fmla="*/ 30398 w 1614360"/>
              <a:gd name="connsiteY26" fmla="*/ 603725 h 1614360"/>
              <a:gd name="connsiteX27" fmla="*/ 194324 w 1614360"/>
              <a:gd name="connsiteY27" fmla="*/ 603729 h 1614360"/>
              <a:gd name="connsiteX28" fmla="*/ 324559 w 1614360"/>
              <a:gd name="connsiteY28" fmla="*/ 378156 h 1614360"/>
              <a:gd name="connsiteX29" fmla="*/ 242592 w 1614360"/>
              <a:gd name="connsiteY29" fmla="*/ 236194 h 1614360"/>
              <a:gd name="connsiteX30" fmla="*/ 342909 w 1614360"/>
              <a:gd name="connsiteY30" fmla="*/ 152018 h 1614360"/>
              <a:gd name="connsiteX31" fmla="*/ 468480 w 1614360"/>
              <a:gd name="connsiteY31" fmla="*/ 257391 h 1614360"/>
              <a:gd name="connsiteX32" fmla="*/ 713241 w 1614360"/>
              <a:gd name="connsiteY32" fmla="*/ 168305 h 1614360"/>
              <a:gd name="connsiteX33" fmla="*/ 741703 w 1614360"/>
              <a:gd name="connsiteY33" fmla="*/ 6869 h 1614360"/>
              <a:gd name="connsiteX34" fmla="*/ 872657 w 1614360"/>
              <a:gd name="connsiteY34" fmla="*/ 6869 h 1614360"/>
              <a:gd name="connsiteX35" fmla="*/ 901119 w 1614360"/>
              <a:gd name="connsiteY35" fmla="*/ 168305 h 1614360"/>
              <a:gd name="connsiteX36" fmla="*/ 1145880 w 1614360"/>
              <a:gd name="connsiteY36" fmla="*/ 257391 h 161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14360" h="1614360">
                <a:moveTo>
                  <a:pt x="1145880" y="257391"/>
                </a:moveTo>
                <a:lnTo>
                  <a:pt x="1271451" y="152018"/>
                </a:lnTo>
                <a:lnTo>
                  <a:pt x="1371768" y="236194"/>
                </a:lnTo>
                <a:lnTo>
                  <a:pt x="1289802" y="378156"/>
                </a:lnTo>
                <a:cubicBezTo>
                  <a:pt x="1348085" y="443720"/>
                  <a:pt x="1392398" y="520472"/>
                  <a:pt x="1420037" y="603729"/>
                </a:cubicBezTo>
                <a:lnTo>
                  <a:pt x="1583962" y="603725"/>
                </a:lnTo>
                <a:lnTo>
                  <a:pt x="1606702" y="732690"/>
                </a:lnTo>
                <a:lnTo>
                  <a:pt x="1452661" y="788752"/>
                </a:lnTo>
                <a:cubicBezTo>
                  <a:pt x="1455164" y="876441"/>
                  <a:pt x="1439775" y="963720"/>
                  <a:pt x="1407431" y="1045264"/>
                </a:cubicBezTo>
                <a:lnTo>
                  <a:pt x="1533008" y="1150630"/>
                </a:lnTo>
                <a:lnTo>
                  <a:pt x="1467531" y="1264040"/>
                </a:lnTo>
                <a:lnTo>
                  <a:pt x="1313492" y="1207971"/>
                </a:lnTo>
                <a:cubicBezTo>
                  <a:pt x="1259045" y="1276754"/>
                  <a:pt x="1191153" y="1333721"/>
                  <a:pt x="1113961" y="1375397"/>
                </a:cubicBezTo>
                <a:lnTo>
                  <a:pt x="1142431" y="1536831"/>
                </a:lnTo>
                <a:lnTo>
                  <a:pt x="1019374" y="1581621"/>
                </a:lnTo>
                <a:lnTo>
                  <a:pt x="937415" y="1439655"/>
                </a:lnTo>
                <a:cubicBezTo>
                  <a:pt x="851493" y="1457347"/>
                  <a:pt x="762867" y="1457347"/>
                  <a:pt x="676946" y="1439655"/>
                </a:cubicBezTo>
                <a:lnTo>
                  <a:pt x="594986" y="1581621"/>
                </a:lnTo>
                <a:lnTo>
                  <a:pt x="471929" y="1536831"/>
                </a:lnTo>
                <a:lnTo>
                  <a:pt x="500399" y="1375397"/>
                </a:lnTo>
                <a:cubicBezTo>
                  <a:pt x="423207" y="1333721"/>
                  <a:pt x="355315" y="1276753"/>
                  <a:pt x="300868" y="1207971"/>
                </a:cubicBezTo>
                <a:lnTo>
                  <a:pt x="146829" y="1264040"/>
                </a:lnTo>
                <a:lnTo>
                  <a:pt x="81352" y="1150630"/>
                </a:lnTo>
                <a:lnTo>
                  <a:pt x="206929" y="1045264"/>
                </a:lnTo>
                <a:cubicBezTo>
                  <a:pt x="174585" y="963720"/>
                  <a:pt x="159196" y="876441"/>
                  <a:pt x="161699" y="788752"/>
                </a:cubicBezTo>
                <a:lnTo>
                  <a:pt x="7658" y="732690"/>
                </a:lnTo>
                <a:lnTo>
                  <a:pt x="30398" y="603725"/>
                </a:lnTo>
                <a:lnTo>
                  <a:pt x="194324" y="603729"/>
                </a:lnTo>
                <a:cubicBezTo>
                  <a:pt x="221963" y="520472"/>
                  <a:pt x="266276" y="443720"/>
                  <a:pt x="324559" y="378156"/>
                </a:cubicBezTo>
                <a:lnTo>
                  <a:pt x="242592" y="236194"/>
                </a:lnTo>
                <a:lnTo>
                  <a:pt x="342909" y="152018"/>
                </a:lnTo>
                <a:lnTo>
                  <a:pt x="468480" y="257391"/>
                </a:lnTo>
                <a:cubicBezTo>
                  <a:pt x="543169" y="211379"/>
                  <a:pt x="626450" y="181067"/>
                  <a:pt x="713241" y="168305"/>
                </a:cubicBezTo>
                <a:lnTo>
                  <a:pt x="741703" y="6869"/>
                </a:lnTo>
                <a:lnTo>
                  <a:pt x="872657" y="6869"/>
                </a:lnTo>
                <a:lnTo>
                  <a:pt x="901119" y="168305"/>
                </a:lnTo>
                <a:cubicBezTo>
                  <a:pt x="987910" y="181067"/>
                  <a:pt x="1071191" y="211378"/>
                  <a:pt x="1145880" y="257391"/>
                </a:cubicBezTo>
                <a:close/>
              </a:path>
            </a:pathLst>
          </a:custGeom>
          <a:solidFill>
            <a:schemeClr val="bg1">
              <a:alpha val="50000"/>
            </a:schemeClr>
          </a:solidFill>
          <a:ln>
            <a:noFill/>
          </a:ln>
        </p:spPr>
        <p:style>
          <a:lnRef idx="1">
            <a:schemeClr val="accent2"/>
          </a:lnRef>
          <a:fillRef idx="3">
            <a:schemeClr val="accent2"/>
          </a:fillRef>
          <a:effectRef idx="2">
            <a:schemeClr val="accent2"/>
          </a:effectRef>
          <a:fontRef idx="minor">
            <a:schemeClr val="lt1"/>
          </a:fontRef>
        </p:style>
        <p:txBody>
          <a:bodyPr spcFirstLastPara="0" vert="horz" wrap="square" lIns="347418" tIns="401016" rIns="347418" bIns="429249" numCol="1" spcCol="1270" anchor="ctr" anchorCtr="0">
            <a:noAutofit/>
          </a:bodyPr>
          <a:lstStyle/>
          <a:p>
            <a:pPr lvl="0" algn="ctr" defTabSz="800100">
              <a:lnSpc>
                <a:spcPct val="90000"/>
              </a:lnSpc>
              <a:spcBef>
                <a:spcPct val="0"/>
              </a:spcBef>
              <a:spcAft>
                <a:spcPct val="35000"/>
              </a:spcAft>
            </a:pPr>
            <a:endParaRPr lang="en-US" sz="1800" kern="1200"/>
          </a:p>
        </p:txBody>
      </p:sp>
      <p:sp>
        <p:nvSpPr>
          <p:cNvPr id="17" name="Freeform 16"/>
          <p:cNvSpPr/>
          <p:nvPr/>
        </p:nvSpPr>
        <p:spPr>
          <a:xfrm>
            <a:off x="1630489" y="3154044"/>
            <a:ext cx="1322504" cy="1308560"/>
          </a:xfrm>
          <a:custGeom>
            <a:avLst/>
            <a:gdLst>
              <a:gd name="connsiteX0" fmla="*/ 878502 w 1174080"/>
              <a:gd name="connsiteY0" fmla="*/ 297365 h 1174080"/>
              <a:gd name="connsiteX1" fmla="*/ 1051718 w 1174080"/>
              <a:gd name="connsiteY1" fmla="*/ 245160 h 1174080"/>
              <a:gd name="connsiteX2" fmla="*/ 1115456 w 1174080"/>
              <a:gd name="connsiteY2" fmla="*/ 355557 h 1174080"/>
              <a:gd name="connsiteX3" fmla="*/ 983637 w 1174080"/>
              <a:gd name="connsiteY3" fmla="*/ 479464 h 1174080"/>
              <a:gd name="connsiteX4" fmla="*/ 983637 w 1174080"/>
              <a:gd name="connsiteY4" fmla="*/ 694615 h 1174080"/>
              <a:gd name="connsiteX5" fmla="*/ 1115456 w 1174080"/>
              <a:gd name="connsiteY5" fmla="*/ 818523 h 1174080"/>
              <a:gd name="connsiteX6" fmla="*/ 1051718 w 1174080"/>
              <a:gd name="connsiteY6" fmla="*/ 928920 h 1174080"/>
              <a:gd name="connsiteX7" fmla="*/ 878502 w 1174080"/>
              <a:gd name="connsiteY7" fmla="*/ 876715 h 1174080"/>
              <a:gd name="connsiteX8" fmla="*/ 692175 w 1174080"/>
              <a:gd name="connsiteY8" fmla="*/ 984291 h 1174080"/>
              <a:gd name="connsiteX9" fmla="*/ 650777 w 1174080"/>
              <a:gd name="connsiteY9" fmla="*/ 1160403 h 1174080"/>
              <a:gd name="connsiteX10" fmla="*/ 523303 w 1174080"/>
              <a:gd name="connsiteY10" fmla="*/ 1160403 h 1174080"/>
              <a:gd name="connsiteX11" fmla="*/ 481905 w 1174080"/>
              <a:gd name="connsiteY11" fmla="*/ 984291 h 1174080"/>
              <a:gd name="connsiteX12" fmla="*/ 295578 w 1174080"/>
              <a:gd name="connsiteY12" fmla="*/ 876715 h 1174080"/>
              <a:gd name="connsiteX13" fmla="*/ 122362 w 1174080"/>
              <a:gd name="connsiteY13" fmla="*/ 928920 h 1174080"/>
              <a:gd name="connsiteX14" fmla="*/ 58624 w 1174080"/>
              <a:gd name="connsiteY14" fmla="*/ 818523 h 1174080"/>
              <a:gd name="connsiteX15" fmla="*/ 190443 w 1174080"/>
              <a:gd name="connsiteY15" fmla="*/ 694616 h 1174080"/>
              <a:gd name="connsiteX16" fmla="*/ 190443 w 1174080"/>
              <a:gd name="connsiteY16" fmla="*/ 479465 h 1174080"/>
              <a:gd name="connsiteX17" fmla="*/ 58624 w 1174080"/>
              <a:gd name="connsiteY17" fmla="*/ 355557 h 1174080"/>
              <a:gd name="connsiteX18" fmla="*/ 122362 w 1174080"/>
              <a:gd name="connsiteY18" fmla="*/ 245160 h 1174080"/>
              <a:gd name="connsiteX19" fmla="*/ 295578 w 1174080"/>
              <a:gd name="connsiteY19" fmla="*/ 297365 h 1174080"/>
              <a:gd name="connsiteX20" fmla="*/ 481905 w 1174080"/>
              <a:gd name="connsiteY20" fmla="*/ 189789 h 1174080"/>
              <a:gd name="connsiteX21" fmla="*/ 523303 w 1174080"/>
              <a:gd name="connsiteY21" fmla="*/ 13677 h 1174080"/>
              <a:gd name="connsiteX22" fmla="*/ 650777 w 1174080"/>
              <a:gd name="connsiteY22" fmla="*/ 13677 h 1174080"/>
              <a:gd name="connsiteX23" fmla="*/ 692175 w 1174080"/>
              <a:gd name="connsiteY23" fmla="*/ 189789 h 1174080"/>
              <a:gd name="connsiteX24" fmla="*/ 878502 w 1174080"/>
              <a:gd name="connsiteY24" fmla="*/ 297365 h 1174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74080" h="1174080">
                <a:moveTo>
                  <a:pt x="878502" y="297365"/>
                </a:moveTo>
                <a:lnTo>
                  <a:pt x="1051718" y="245160"/>
                </a:lnTo>
                <a:lnTo>
                  <a:pt x="1115456" y="355557"/>
                </a:lnTo>
                <a:lnTo>
                  <a:pt x="983637" y="479464"/>
                </a:lnTo>
                <a:cubicBezTo>
                  <a:pt x="1002745" y="549908"/>
                  <a:pt x="1002745" y="624171"/>
                  <a:pt x="983637" y="694615"/>
                </a:cubicBezTo>
                <a:lnTo>
                  <a:pt x="1115456" y="818523"/>
                </a:lnTo>
                <a:lnTo>
                  <a:pt x="1051718" y="928920"/>
                </a:lnTo>
                <a:lnTo>
                  <a:pt x="878502" y="876715"/>
                </a:lnTo>
                <a:cubicBezTo>
                  <a:pt x="827049" y="928485"/>
                  <a:pt x="762736" y="965616"/>
                  <a:pt x="692175" y="984291"/>
                </a:cubicBezTo>
                <a:lnTo>
                  <a:pt x="650777" y="1160403"/>
                </a:lnTo>
                <a:lnTo>
                  <a:pt x="523303" y="1160403"/>
                </a:lnTo>
                <a:lnTo>
                  <a:pt x="481905" y="984291"/>
                </a:lnTo>
                <a:cubicBezTo>
                  <a:pt x="411344" y="965617"/>
                  <a:pt x="347031" y="928485"/>
                  <a:pt x="295578" y="876715"/>
                </a:cubicBezTo>
                <a:lnTo>
                  <a:pt x="122362" y="928920"/>
                </a:lnTo>
                <a:lnTo>
                  <a:pt x="58624" y="818523"/>
                </a:lnTo>
                <a:lnTo>
                  <a:pt x="190443" y="694616"/>
                </a:lnTo>
                <a:cubicBezTo>
                  <a:pt x="171335" y="624172"/>
                  <a:pt x="171335" y="549909"/>
                  <a:pt x="190443" y="479465"/>
                </a:cubicBezTo>
                <a:lnTo>
                  <a:pt x="58624" y="355557"/>
                </a:lnTo>
                <a:lnTo>
                  <a:pt x="122362" y="245160"/>
                </a:lnTo>
                <a:lnTo>
                  <a:pt x="295578" y="297365"/>
                </a:lnTo>
                <a:cubicBezTo>
                  <a:pt x="347031" y="245595"/>
                  <a:pt x="411344" y="208464"/>
                  <a:pt x="481905" y="189789"/>
                </a:cubicBezTo>
                <a:lnTo>
                  <a:pt x="523303" y="13677"/>
                </a:lnTo>
                <a:lnTo>
                  <a:pt x="650777" y="13677"/>
                </a:lnTo>
                <a:lnTo>
                  <a:pt x="692175" y="189789"/>
                </a:lnTo>
                <a:cubicBezTo>
                  <a:pt x="762736" y="208463"/>
                  <a:pt x="827049" y="245595"/>
                  <a:pt x="878502" y="297365"/>
                </a:cubicBezTo>
                <a:close/>
              </a:path>
            </a:pathLst>
          </a:custGeom>
          <a:solidFill>
            <a:schemeClr val="bg1">
              <a:alpha val="60000"/>
            </a:schemeClr>
          </a:solidFill>
          <a:ln>
            <a:noFill/>
          </a:ln>
        </p:spPr>
        <p:style>
          <a:lnRef idx="1">
            <a:schemeClr val="accent1"/>
          </a:lnRef>
          <a:fillRef idx="3">
            <a:schemeClr val="accent1"/>
          </a:fillRef>
          <a:effectRef idx="2">
            <a:schemeClr val="accent1"/>
          </a:effectRef>
          <a:fontRef idx="minor">
            <a:schemeClr val="lt1"/>
          </a:fontRef>
        </p:style>
        <p:txBody>
          <a:bodyPr spcFirstLastPara="0" vert="horz" wrap="square" lIns="318438" tIns="320225" rIns="318438" bIns="320225" numCol="1" spcCol="1270" anchor="ctr" anchorCtr="0">
            <a:noAutofit/>
          </a:bodyPr>
          <a:lstStyle/>
          <a:p>
            <a:pPr lvl="0" algn="ctr" defTabSz="800100">
              <a:lnSpc>
                <a:spcPct val="90000"/>
              </a:lnSpc>
              <a:spcBef>
                <a:spcPct val="0"/>
              </a:spcBef>
              <a:spcAft>
                <a:spcPct val="35000"/>
              </a:spcAft>
            </a:pPr>
            <a:endParaRPr lang="en-US" sz="1800" kern="1200"/>
          </a:p>
        </p:txBody>
      </p:sp>
      <p:sp>
        <p:nvSpPr>
          <p:cNvPr id="18" name="Freeform 17"/>
          <p:cNvSpPr/>
          <p:nvPr/>
        </p:nvSpPr>
        <p:spPr>
          <a:xfrm>
            <a:off x="2225616" y="2107194"/>
            <a:ext cx="1587006" cy="1570273"/>
          </a:xfrm>
          <a:custGeom>
            <a:avLst/>
            <a:gdLst>
              <a:gd name="connsiteX0" fmla="*/ 860753 w 1150359"/>
              <a:gd name="connsiteY0" fmla="*/ 291357 h 1150359"/>
              <a:gd name="connsiteX1" fmla="*/ 1030470 w 1150359"/>
              <a:gd name="connsiteY1" fmla="*/ 240207 h 1150359"/>
              <a:gd name="connsiteX2" fmla="*/ 1092919 w 1150359"/>
              <a:gd name="connsiteY2" fmla="*/ 348373 h 1150359"/>
              <a:gd name="connsiteX3" fmla="*/ 963764 w 1150359"/>
              <a:gd name="connsiteY3" fmla="*/ 469777 h 1150359"/>
              <a:gd name="connsiteX4" fmla="*/ 963764 w 1150359"/>
              <a:gd name="connsiteY4" fmla="*/ 680582 h 1150359"/>
              <a:gd name="connsiteX5" fmla="*/ 1092919 w 1150359"/>
              <a:gd name="connsiteY5" fmla="*/ 801986 h 1150359"/>
              <a:gd name="connsiteX6" fmla="*/ 1030470 w 1150359"/>
              <a:gd name="connsiteY6" fmla="*/ 910152 h 1150359"/>
              <a:gd name="connsiteX7" fmla="*/ 860753 w 1150359"/>
              <a:gd name="connsiteY7" fmla="*/ 859002 h 1150359"/>
              <a:gd name="connsiteX8" fmla="*/ 678191 w 1150359"/>
              <a:gd name="connsiteY8" fmla="*/ 964404 h 1150359"/>
              <a:gd name="connsiteX9" fmla="*/ 637629 w 1150359"/>
              <a:gd name="connsiteY9" fmla="*/ 1136958 h 1150359"/>
              <a:gd name="connsiteX10" fmla="*/ 512730 w 1150359"/>
              <a:gd name="connsiteY10" fmla="*/ 1136958 h 1150359"/>
              <a:gd name="connsiteX11" fmla="*/ 472168 w 1150359"/>
              <a:gd name="connsiteY11" fmla="*/ 964405 h 1150359"/>
              <a:gd name="connsiteX12" fmla="*/ 289606 w 1150359"/>
              <a:gd name="connsiteY12" fmla="*/ 859003 h 1150359"/>
              <a:gd name="connsiteX13" fmla="*/ 119889 w 1150359"/>
              <a:gd name="connsiteY13" fmla="*/ 910152 h 1150359"/>
              <a:gd name="connsiteX14" fmla="*/ 57440 w 1150359"/>
              <a:gd name="connsiteY14" fmla="*/ 801986 h 1150359"/>
              <a:gd name="connsiteX15" fmla="*/ 186595 w 1150359"/>
              <a:gd name="connsiteY15" fmla="*/ 680582 h 1150359"/>
              <a:gd name="connsiteX16" fmla="*/ 186595 w 1150359"/>
              <a:gd name="connsiteY16" fmla="*/ 469777 h 1150359"/>
              <a:gd name="connsiteX17" fmla="*/ 57440 w 1150359"/>
              <a:gd name="connsiteY17" fmla="*/ 348373 h 1150359"/>
              <a:gd name="connsiteX18" fmla="*/ 119889 w 1150359"/>
              <a:gd name="connsiteY18" fmla="*/ 240207 h 1150359"/>
              <a:gd name="connsiteX19" fmla="*/ 289606 w 1150359"/>
              <a:gd name="connsiteY19" fmla="*/ 291357 h 1150359"/>
              <a:gd name="connsiteX20" fmla="*/ 472168 w 1150359"/>
              <a:gd name="connsiteY20" fmla="*/ 185955 h 1150359"/>
              <a:gd name="connsiteX21" fmla="*/ 512730 w 1150359"/>
              <a:gd name="connsiteY21" fmla="*/ 13401 h 1150359"/>
              <a:gd name="connsiteX22" fmla="*/ 637629 w 1150359"/>
              <a:gd name="connsiteY22" fmla="*/ 13401 h 1150359"/>
              <a:gd name="connsiteX23" fmla="*/ 678191 w 1150359"/>
              <a:gd name="connsiteY23" fmla="*/ 185954 h 1150359"/>
              <a:gd name="connsiteX24" fmla="*/ 860753 w 1150359"/>
              <a:gd name="connsiteY24" fmla="*/ 291356 h 1150359"/>
              <a:gd name="connsiteX25" fmla="*/ 860753 w 1150359"/>
              <a:gd name="connsiteY25" fmla="*/ 291357 h 11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50359" h="1150359">
                <a:moveTo>
                  <a:pt x="740425" y="290987"/>
                </a:moveTo>
                <a:lnTo>
                  <a:pt x="863468" y="214781"/>
                </a:lnTo>
                <a:lnTo>
                  <a:pt x="935578" y="286892"/>
                </a:lnTo>
                <a:lnTo>
                  <a:pt x="859372" y="409934"/>
                </a:lnTo>
                <a:cubicBezTo>
                  <a:pt x="888724" y="460412"/>
                  <a:pt x="904100" y="517798"/>
                  <a:pt x="903920" y="576190"/>
                </a:cubicBezTo>
                <a:lnTo>
                  <a:pt x="1031437" y="644645"/>
                </a:lnTo>
                <a:lnTo>
                  <a:pt x="1005044" y="743150"/>
                </a:lnTo>
                <a:lnTo>
                  <a:pt x="860383" y="738674"/>
                </a:lnTo>
                <a:cubicBezTo>
                  <a:pt x="831343" y="789333"/>
                  <a:pt x="789333" y="831342"/>
                  <a:pt x="738675" y="860382"/>
                </a:cubicBezTo>
                <a:lnTo>
                  <a:pt x="743150" y="1005043"/>
                </a:lnTo>
                <a:lnTo>
                  <a:pt x="644645" y="1031437"/>
                </a:lnTo>
                <a:lnTo>
                  <a:pt x="576190" y="903921"/>
                </a:lnTo>
                <a:cubicBezTo>
                  <a:pt x="517798" y="904100"/>
                  <a:pt x="460413" y="888724"/>
                  <a:pt x="409934" y="859373"/>
                </a:cubicBezTo>
                <a:lnTo>
                  <a:pt x="286891" y="935578"/>
                </a:lnTo>
                <a:lnTo>
                  <a:pt x="214781" y="863467"/>
                </a:lnTo>
                <a:lnTo>
                  <a:pt x="290987" y="740425"/>
                </a:lnTo>
                <a:cubicBezTo>
                  <a:pt x="261635" y="689947"/>
                  <a:pt x="246259" y="632561"/>
                  <a:pt x="246439" y="574169"/>
                </a:cubicBezTo>
                <a:lnTo>
                  <a:pt x="118922" y="505714"/>
                </a:lnTo>
                <a:lnTo>
                  <a:pt x="145315" y="407209"/>
                </a:lnTo>
                <a:lnTo>
                  <a:pt x="289976" y="411685"/>
                </a:lnTo>
                <a:cubicBezTo>
                  <a:pt x="319016" y="361026"/>
                  <a:pt x="361026" y="319017"/>
                  <a:pt x="411684" y="289977"/>
                </a:cubicBezTo>
                <a:lnTo>
                  <a:pt x="407209" y="145316"/>
                </a:lnTo>
                <a:lnTo>
                  <a:pt x="505714" y="118922"/>
                </a:lnTo>
                <a:lnTo>
                  <a:pt x="574169" y="246438"/>
                </a:lnTo>
                <a:cubicBezTo>
                  <a:pt x="632561" y="246259"/>
                  <a:pt x="689946" y="261635"/>
                  <a:pt x="740425" y="290986"/>
                </a:cubicBezTo>
                <a:lnTo>
                  <a:pt x="740425" y="290987"/>
                </a:lnTo>
                <a:close/>
              </a:path>
            </a:pathLst>
          </a:custGeom>
          <a:solidFill>
            <a:schemeClr val="bg1">
              <a:alpha val="70000"/>
            </a:schemeClr>
          </a:solidFill>
          <a:ln>
            <a:noFill/>
          </a:ln>
        </p:spPr>
        <p:style>
          <a:lnRef idx="1">
            <a:schemeClr val="accent4"/>
          </a:lnRef>
          <a:fillRef idx="3">
            <a:schemeClr val="accent4"/>
          </a:fillRef>
          <a:effectRef idx="2">
            <a:schemeClr val="accent4"/>
          </a:effectRef>
          <a:fontRef idx="minor">
            <a:schemeClr val="lt1"/>
          </a:fontRef>
        </p:style>
        <p:txBody>
          <a:bodyPr spcFirstLastPara="0" vert="horz" wrap="square" lIns="404436" tIns="404437" rIns="404437" bIns="404436" numCol="1" spcCol="1270" anchor="ctr" anchorCtr="0">
            <a:noAutofit/>
          </a:bodyPr>
          <a:lstStyle/>
          <a:p>
            <a:pPr lvl="0" algn="ctr" defTabSz="800100">
              <a:lnSpc>
                <a:spcPct val="90000"/>
              </a:lnSpc>
              <a:spcBef>
                <a:spcPct val="0"/>
              </a:spcBef>
              <a:spcAft>
                <a:spcPct val="35000"/>
              </a:spcAft>
            </a:pPr>
            <a:endParaRPr lang="en-US" sz="1800" kern="1200"/>
          </a:p>
        </p:txBody>
      </p:sp>
      <p:sp>
        <p:nvSpPr>
          <p:cNvPr id="19" name="Circular Arrow 18"/>
          <p:cNvSpPr/>
          <p:nvPr/>
        </p:nvSpPr>
        <p:spPr>
          <a:xfrm>
            <a:off x="2533686" y="3316145"/>
            <a:ext cx="2327608" cy="2303066"/>
          </a:xfrm>
          <a:prstGeom prst="circularArrow">
            <a:avLst>
              <a:gd name="adj1" fmla="val 4687"/>
              <a:gd name="adj2" fmla="val 299029"/>
              <a:gd name="adj3" fmla="val 2475988"/>
              <a:gd name="adj4" fmla="val 15950712"/>
              <a:gd name="adj5" fmla="val 5469"/>
            </a:avLst>
          </a:prstGeom>
          <a:solidFill>
            <a:schemeClr val="bg1">
              <a:alpha val="50000"/>
            </a:schemeClr>
          </a:solidFill>
          <a:ln>
            <a:noFill/>
          </a:ln>
        </p:spPr>
        <p:style>
          <a:lnRef idx="0">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20" name="Shape 19"/>
          <p:cNvSpPr/>
          <p:nvPr/>
        </p:nvSpPr>
        <p:spPr>
          <a:xfrm>
            <a:off x="1354712" y="2884386"/>
            <a:ext cx="1691152" cy="1673321"/>
          </a:xfrm>
          <a:prstGeom prst="leftCircularArrow">
            <a:avLst>
              <a:gd name="adj1" fmla="val 6452"/>
              <a:gd name="adj2" fmla="val 429999"/>
              <a:gd name="adj3" fmla="val 10489124"/>
              <a:gd name="adj4" fmla="val 14837806"/>
              <a:gd name="adj5" fmla="val 7527"/>
            </a:avLst>
          </a:prstGeom>
          <a:solidFill>
            <a:schemeClr val="bg1">
              <a:alpha val="60000"/>
            </a:schemeClr>
          </a:solidFill>
          <a:ln>
            <a:noFill/>
          </a:ln>
        </p:spPr>
        <p:style>
          <a:lnRef idx="1">
            <a:schemeClr val="accent1"/>
          </a:lnRef>
          <a:fillRef idx="3">
            <a:schemeClr val="accent1"/>
          </a:fillRef>
          <a:effectRef idx="2">
            <a:schemeClr val="accent1"/>
          </a:effectRef>
          <a:fontRef idx="minor">
            <a:schemeClr val="lt1"/>
          </a:fontRef>
        </p:style>
      </p:sp>
      <p:sp>
        <p:nvSpPr>
          <p:cNvPr id="21" name="Circular Arrow 20"/>
          <p:cNvSpPr/>
          <p:nvPr/>
        </p:nvSpPr>
        <p:spPr>
          <a:xfrm>
            <a:off x="2071499" y="1976461"/>
            <a:ext cx="1823403" cy="1804177"/>
          </a:xfrm>
          <a:prstGeom prst="circularArrow">
            <a:avLst>
              <a:gd name="adj1" fmla="val 5984"/>
              <a:gd name="adj2" fmla="val 394124"/>
              <a:gd name="adj3" fmla="val 13313824"/>
              <a:gd name="adj4" fmla="val 10508221"/>
              <a:gd name="adj5" fmla="val 6981"/>
            </a:avLst>
          </a:prstGeom>
          <a:solidFill>
            <a:schemeClr val="bg1">
              <a:alpha val="70000"/>
            </a:schemeClr>
          </a:solidFill>
          <a:ln>
            <a:noFill/>
          </a:ln>
        </p:spPr>
        <p:style>
          <a:lnRef idx="0">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6400" y="2671959"/>
            <a:ext cx="445438" cy="440742"/>
          </a:xfrm>
          <a:prstGeom prst="rect">
            <a:avLst/>
          </a:prstGeom>
        </p:spPr>
      </p:pic>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13429" y="3575639"/>
            <a:ext cx="376609" cy="372638"/>
          </a:xfrm>
          <a:prstGeom prst="rect">
            <a:avLst/>
          </a:prstGeom>
        </p:spPr>
      </p:pic>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21642" y="4145089"/>
            <a:ext cx="641795" cy="635028"/>
          </a:xfrm>
          <a:prstGeom prst="rect">
            <a:avLst/>
          </a:prstGeom>
        </p:spPr>
      </p:pic>
      <p:grpSp>
        <p:nvGrpSpPr>
          <p:cNvPr id="27" name="Group 26"/>
          <p:cNvGrpSpPr/>
          <p:nvPr/>
        </p:nvGrpSpPr>
        <p:grpSpPr>
          <a:xfrm>
            <a:off x="5930961" y="4461940"/>
            <a:ext cx="780759" cy="619223"/>
            <a:chOff x="1268812" y="2170863"/>
            <a:chExt cx="912962" cy="724074"/>
          </a:xfrm>
        </p:grpSpPr>
        <p:sp>
          <p:nvSpPr>
            <p:cNvPr id="28" name="Rectangle 27"/>
            <p:cNvSpPr/>
            <p:nvPr/>
          </p:nvSpPr>
          <p:spPr>
            <a:xfrm>
              <a:off x="1268812" y="2170863"/>
              <a:ext cx="724074" cy="72407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a:latin typeface="+mj-lt"/>
                </a:rPr>
                <a:t>0</a:t>
              </a:r>
              <a:r>
                <a:rPr lang="en-US" sz="2400">
                  <a:latin typeface="+mj-lt"/>
                </a:rPr>
                <a:t>3</a:t>
              </a:r>
            </a:p>
          </p:txBody>
        </p:sp>
        <p:sp>
          <p:nvSpPr>
            <p:cNvPr id="29" name="Isosceles Triangle 28"/>
            <p:cNvSpPr/>
            <p:nvPr/>
          </p:nvSpPr>
          <p:spPr>
            <a:xfrm flipV="1">
              <a:off x="1992886" y="2170863"/>
              <a:ext cx="188888" cy="205286"/>
            </a:xfrm>
            <a:prstGeom prst="triangle">
              <a:avLst>
                <a:gd name="adj" fmla="val 0"/>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endParaRPr>
            </a:p>
          </p:txBody>
        </p:sp>
      </p:grpSp>
      <p:sp>
        <p:nvSpPr>
          <p:cNvPr id="30" name="TextBox 29"/>
          <p:cNvSpPr txBox="1"/>
          <p:nvPr/>
        </p:nvSpPr>
        <p:spPr>
          <a:xfrm>
            <a:off x="7000089" y="4397031"/>
            <a:ext cx="2185214" cy="338554"/>
          </a:xfrm>
          <a:prstGeom prst="rect">
            <a:avLst/>
          </a:prstGeom>
          <a:noFill/>
        </p:spPr>
        <p:txBody>
          <a:bodyPr wrap="none" rtlCol="0">
            <a:spAutoFit/>
          </a:bodyPr>
          <a:lstStyle/>
          <a:p>
            <a:r>
              <a:rPr lang="en-US" altLang="zh-CN" sz="1600" b="1" dirty="0">
                <a:solidFill>
                  <a:schemeClr val="bg1"/>
                </a:solidFill>
                <a:latin typeface="+mj-lt"/>
                <a:ea typeface="Roboto Condensed" panose="02000000000000000000" pitchFamily="2" charset="0"/>
              </a:rPr>
              <a:t>One-time</a:t>
            </a:r>
            <a:r>
              <a:rPr lang="zh-CN" altLang="en-US" sz="1600" b="1" dirty="0">
                <a:solidFill>
                  <a:schemeClr val="bg1"/>
                </a:solidFill>
                <a:latin typeface="+mj-lt"/>
                <a:ea typeface="Roboto Condensed" panose="02000000000000000000" pitchFamily="2" charset="0"/>
              </a:rPr>
              <a:t> </a:t>
            </a:r>
            <a:r>
              <a:rPr lang="en-US" altLang="zh-CN" sz="1600" b="1" dirty="0">
                <a:solidFill>
                  <a:schemeClr val="bg1"/>
                </a:solidFill>
                <a:latin typeface="+mj-lt"/>
                <a:ea typeface="Roboto Condensed" panose="02000000000000000000" pitchFamily="2" charset="0"/>
              </a:rPr>
              <a:t>Deployment</a:t>
            </a:r>
            <a:endParaRPr lang="en-US" sz="1600" b="1" dirty="0">
              <a:solidFill>
                <a:schemeClr val="bg1"/>
              </a:solidFill>
              <a:latin typeface="+mj-lt"/>
              <a:ea typeface="Roboto Condensed" panose="02000000000000000000" pitchFamily="2" charset="0"/>
            </a:endParaRPr>
          </a:p>
        </p:txBody>
      </p:sp>
      <p:sp>
        <p:nvSpPr>
          <p:cNvPr id="31" name="Rectangle 30"/>
          <p:cNvSpPr/>
          <p:nvPr/>
        </p:nvSpPr>
        <p:spPr>
          <a:xfrm>
            <a:off x="7000089" y="4667226"/>
            <a:ext cx="3985022" cy="523220"/>
          </a:xfrm>
          <a:prstGeom prst="rect">
            <a:avLst/>
          </a:prstGeom>
        </p:spPr>
        <p:txBody>
          <a:bodyPr wrap="square">
            <a:spAutoFit/>
          </a:bodyPr>
          <a:lstStyle/>
          <a:p>
            <a:r>
              <a:rPr lang="en-US" sz="1400" b="1" dirty="0" err="1">
                <a:solidFill>
                  <a:schemeClr val="bg1">
                    <a:lumMod val="95000"/>
                  </a:schemeClr>
                </a:solidFill>
              </a:rPr>
              <a:t>一次性部署</a:t>
            </a:r>
            <a:r>
              <a:rPr lang="zh-CN" altLang="en-US" sz="1400" dirty="0">
                <a:solidFill>
                  <a:schemeClr val="bg1">
                    <a:lumMod val="95000"/>
                  </a:schemeClr>
                </a:solidFill>
              </a:rPr>
              <a:t> 则意味着在大多数情况下我们的管理工具都能够不依赖外部工具</a:t>
            </a:r>
            <a:r>
              <a:rPr lang="en-US" altLang="zh-CN" sz="1400" dirty="0">
                <a:solidFill>
                  <a:schemeClr val="bg1">
                    <a:lumMod val="95000"/>
                  </a:schemeClr>
                </a:solidFill>
              </a:rPr>
              <a:t>,</a:t>
            </a:r>
            <a:r>
              <a:rPr lang="zh-CN" altLang="en-US" sz="1400" dirty="0">
                <a:solidFill>
                  <a:schemeClr val="bg1">
                    <a:lumMod val="95000"/>
                  </a:schemeClr>
                </a:solidFill>
              </a:rPr>
              <a:t> 独立的开展工作</a:t>
            </a:r>
            <a:endParaRPr lang="en-US" sz="1400" dirty="0">
              <a:solidFill>
                <a:schemeClr val="bg1">
                  <a:lumMod val="95000"/>
                </a:schemeClr>
              </a:solidFill>
            </a:endParaRPr>
          </a:p>
        </p:txBody>
      </p:sp>
    </p:spTree>
    <p:extLst>
      <p:ext uri="{BB962C8B-B14F-4D97-AF65-F5344CB8AC3E}">
        <p14:creationId xmlns:p14="http://schemas.microsoft.com/office/powerpoint/2010/main" val="3812261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fltVal val="0"/>
                                          </p:val>
                                        </p:tav>
                                        <p:tav tm="100000">
                                          <p:val>
                                            <p:strVal val="#ppt_w"/>
                                          </p:val>
                                        </p:tav>
                                      </p:tavLst>
                                    </p:anim>
                                    <p:anim calcmode="lin" valueType="num">
                                      <p:cBhvr>
                                        <p:cTn id="8" dur="1000" fill="hold"/>
                                        <p:tgtEl>
                                          <p:spTgt spid="18"/>
                                        </p:tgtEl>
                                        <p:attrNameLst>
                                          <p:attrName>ppt_h</p:attrName>
                                        </p:attrNameLst>
                                      </p:cBhvr>
                                      <p:tavLst>
                                        <p:tav tm="0">
                                          <p:val>
                                            <p:fltVal val="0"/>
                                          </p:val>
                                        </p:tav>
                                        <p:tav tm="100000">
                                          <p:val>
                                            <p:strVal val="#ppt_h"/>
                                          </p:val>
                                        </p:tav>
                                      </p:tavLst>
                                    </p:anim>
                                    <p:anim calcmode="lin" valueType="num">
                                      <p:cBhvr>
                                        <p:cTn id="9" dur="1000" fill="hold"/>
                                        <p:tgtEl>
                                          <p:spTgt spid="18"/>
                                        </p:tgtEl>
                                        <p:attrNameLst>
                                          <p:attrName>style.rotation</p:attrName>
                                        </p:attrNameLst>
                                      </p:cBhvr>
                                      <p:tavLst>
                                        <p:tav tm="0">
                                          <p:val>
                                            <p:fltVal val="90"/>
                                          </p:val>
                                        </p:tav>
                                        <p:tav tm="100000">
                                          <p:val>
                                            <p:fltVal val="0"/>
                                          </p:val>
                                        </p:tav>
                                      </p:tavLst>
                                    </p:anim>
                                    <p:animEffect transition="in" filter="fade">
                                      <p:cBhvr>
                                        <p:cTn id="10" dur="1000"/>
                                        <p:tgtEl>
                                          <p:spTgt spid="18"/>
                                        </p:tgtEl>
                                      </p:cBhvr>
                                    </p:animEffect>
                                  </p:childTnLst>
                                </p:cTn>
                              </p:par>
                              <p:par>
                                <p:cTn id="11" presetID="3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p:cTn id="13" dur="1000" fill="hold"/>
                                        <p:tgtEl>
                                          <p:spTgt spid="22"/>
                                        </p:tgtEl>
                                        <p:attrNameLst>
                                          <p:attrName>ppt_w</p:attrName>
                                        </p:attrNameLst>
                                      </p:cBhvr>
                                      <p:tavLst>
                                        <p:tav tm="0">
                                          <p:val>
                                            <p:fltVal val="0"/>
                                          </p:val>
                                        </p:tav>
                                        <p:tav tm="100000">
                                          <p:val>
                                            <p:strVal val="#ppt_w"/>
                                          </p:val>
                                        </p:tav>
                                      </p:tavLst>
                                    </p:anim>
                                    <p:anim calcmode="lin" valueType="num">
                                      <p:cBhvr>
                                        <p:cTn id="14" dur="1000" fill="hold"/>
                                        <p:tgtEl>
                                          <p:spTgt spid="22"/>
                                        </p:tgtEl>
                                        <p:attrNameLst>
                                          <p:attrName>ppt_h</p:attrName>
                                        </p:attrNameLst>
                                      </p:cBhvr>
                                      <p:tavLst>
                                        <p:tav tm="0">
                                          <p:val>
                                            <p:fltVal val="0"/>
                                          </p:val>
                                        </p:tav>
                                        <p:tav tm="100000">
                                          <p:val>
                                            <p:strVal val="#ppt_h"/>
                                          </p:val>
                                        </p:tav>
                                      </p:tavLst>
                                    </p:anim>
                                    <p:anim calcmode="lin" valueType="num">
                                      <p:cBhvr>
                                        <p:cTn id="15" dur="1000" fill="hold"/>
                                        <p:tgtEl>
                                          <p:spTgt spid="22"/>
                                        </p:tgtEl>
                                        <p:attrNameLst>
                                          <p:attrName>style.rotation</p:attrName>
                                        </p:attrNameLst>
                                      </p:cBhvr>
                                      <p:tavLst>
                                        <p:tav tm="0">
                                          <p:val>
                                            <p:fltVal val="90"/>
                                          </p:val>
                                        </p:tav>
                                        <p:tav tm="100000">
                                          <p:val>
                                            <p:fltVal val="0"/>
                                          </p:val>
                                        </p:tav>
                                      </p:tavLst>
                                    </p:anim>
                                    <p:animEffect transition="in" filter="fade">
                                      <p:cBhvr>
                                        <p:cTn id="16" dur="1000"/>
                                        <p:tgtEl>
                                          <p:spTgt spid="22"/>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1000" fill="hold"/>
                                        <p:tgtEl>
                                          <p:spTgt spid="17"/>
                                        </p:tgtEl>
                                        <p:attrNameLst>
                                          <p:attrName>ppt_w</p:attrName>
                                        </p:attrNameLst>
                                      </p:cBhvr>
                                      <p:tavLst>
                                        <p:tav tm="0">
                                          <p:val>
                                            <p:fltVal val="0"/>
                                          </p:val>
                                        </p:tav>
                                        <p:tav tm="100000">
                                          <p:val>
                                            <p:strVal val="#ppt_w"/>
                                          </p:val>
                                        </p:tav>
                                      </p:tavLst>
                                    </p:anim>
                                    <p:anim calcmode="lin" valueType="num">
                                      <p:cBhvr>
                                        <p:cTn id="20" dur="1000" fill="hold"/>
                                        <p:tgtEl>
                                          <p:spTgt spid="17"/>
                                        </p:tgtEl>
                                        <p:attrNameLst>
                                          <p:attrName>ppt_h</p:attrName>
                                        </p:attrNameLst>
                                      </p:cBhvr>
                                      <p:tavLst>
                                        <p:tav tm="0">
                                          <p:val>
                                            <p:fltVal val="0"/>
                                          </p:val>
                                        </p:tav>
                                        <p:tav tm="100000">
                                          <p:val>
                                            <p:strVal val="#ppt_h"/>
                                          </p:val>
                                        </p:tav>
                                      </p:tavLst>
                                    </p:anim>
                                    <p:anim calcmode="lin" valueType="num">
                                      <p:cBhvr>
                                        <p:cTn id="21" dur="1000" fill="hold"/>
                                        <p:tgtEl>
                                          <p:spTgt spid="17"/>
                                        </p:tgtEl>
                                        <p:attrNameLst>
                                          <p:attrName>style.rotation</p:attrName>
                                        </p:attrNameLst>
                                      </p:cBhvr>
                                      <p:tavLst>
                                        <p:tav tm="0">
                                          <p:val>
                                            <p:fltVal val="90"/>
                                          </p:val>
                                        </p:tav>
                                        <p:tav tm="100000">
                                          <p:val>
                                            <p:fltVal val="0"/>
                                          </p:val>
                                        </p:tav>
                                      </p:tavLst>
                                    </p:anim>
                                    <p:animEffect transition="in" filter="fade">
                                      <p:cBhvr>
                                        <p:cTn id="22" dur="1000"/>
                                        <p:tgtEl>
                                          <p:spTgt spid="17"/>
                                        </p:tgtEl>
                                      </p:cBhvr>
                                    </p:animEffect>
                                  </p:childTnLst>
                                </p:cTn>
                              </p:par>
                              <p:par>
                                <p:cTn id="23" presetID="3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p:cTn id="25" dur="1000" fill="hold"/>
                                        <p:tgtEl>
                                          <p:spTgt spid="23"/>
                                        </p:tgtEl>
                                        <p:attrNameLst>
                                          <p:attrName>ppt_w</p:attrName>
                                        </p:attrNameLst>
                                      </p:cBhvr>
                                      <p:tavLst>
                                        <p:tav tm="0">
                                          <p:val>
                                            <p:fltVal val="0"/>
                                          </p:val>
                                        </p:tav>
                                        <p:tav tm="100000">
                                          <p:val>
                                            <p:strVal val="#ppt_w"/>
                                          </p:val>
                                        </p:tav>
                                      </p:tavLst>
                                    </p:anim>
                                    <p:anim calcmode="lin" valueType="num">
                                      <p:cBhvr>
                                        <p:cTn id="26" dur="1000" fill="hold"/>
                                        <p:tgtEl>
                                          <p:spTgt spid="23"/>
                                        </p:tgtEl>
                                        <p:attrNameLst>
                                          <p:attrName>ppt_h</p:attrName>
                                        </p:attrNameLst>
                                      </p:cBhvr>
                                      <p:tavLst>
                                        <p:tav tm="0">
                                          <p:val>
                                            <p:fltVal val="0"/>
                                          </p:val>
                                        </p:tav>
                                        <p:tav tm="100000">
                                          <p:val>
                                            <p:strVal val="#ppt_h"/>
                                          </p:val>
                                        </p:tav>
                                      </p:tavLst>
                                    </p:anim>
                                    <p:anim calcmode="lin" valueType="num">
                                      <p:cBhvr>
                                        <p:cTn id="27" dur="1000" fill="hold"/>
                                        <p:tgtEl>
                                          <p:spTgt spid="23"/>
                                        </p:tgtEl>
                                        <p:attrNameLst>
                                          <p:attrName>style.rotation</p:attrName>
                                        </p:attrNameLst>
                                      </p:cBhvr>
                                      <p:tavLst>
                                        <p:tav tm="0">
                                          <p:val>
                                            <p:fltVal val="90"/>
                                          </p:val>
                                        </p:tav>
                                        <p:tav tm="100000">
                                          <p:val>
                                            <p:fltVal val="0"/>
                                          </p:val>
                                        </p:tav>
                                      </p:tavLst>
                                    </p:anim>
                                    <p:animEffect transition="in" filter="fade">
                                      <p:cBhvr>
                                        <p:cTn id="28" dur="1000"/>
                                        <p:tgtEl>
                                          <p:spTgt spid="23"/>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1000" fill="hold"/>
                                        <p:tgtEl>
                                          <p:spTgt spid="16"/>
                                        </p:tgtEl>
                                        <p:attrNameLst>
                                          <p:attrName>ppt_w</p:attrName>
                                        </p:attrNameLst>
                                      </p:cBhvr>
                                      <p:tavLst>
                                        <p:tav tm="0">
                                          <p:val>
                                            <p:fltVal val="0"/>
                                          </p:val>
                                        </p:tav>
                                        <p:tav tm="100000">
                                          <p:val>
                                            <p:strVal val="#ppt_w"/>
                                          </p:val>
                                        </p:tav>
                                      </p:tavLst>
                                    </p:anim>
                                    <p:anim calcmode="lin" valueType="num">
                                      <p:cBhvr>
                                        <p:cTn id="32" dur="1000" fill="hold"/>
                                        <p:tgtEl>
                                          <p:spTgt spid="16"/>
                                        </p:tgtEl>
                                        <p:attrNameLst>
                                          <p:attrName>ppt_h</p:attrName>
                                        </p:attrNameLst>
                                      </p:cBhvr>
                                      <p:tavLst>
                                        <p:tav tm="0">
                                          <p:val>
                                            <p:fltVal val="0"/>
                                          </p:val>
                                        </p:tav>
                                        <p:tav tm="100000">
                                          <p:val>
                                            <p:strVal val="#ppt_h"/>
                                          </p:val>
                                        </p:tav>
                                      </p:tavLst>
                                    </p:anim>
                                    <p:anim calcmode="lin" valueType="num">
                                      <p:cBhvr>
                                        <p:cTn id="33" dur="1000" fill="hold"/>
                                        <p:tgtEl>
                                          <p:spTgt spid="16"/>
                                        </p:tgtEl>
                                        <p:attrNameLst>
                                          <p:attrName>style.rotation</p:attrName>
                                        </p:attrNameLst>
                                      </p:cBhvr>
                                      <p:tavLst>
                                        <p:tav tm="0">
                                          <p:val>
                                            <p:fltVal val="90"/>
                                          </p:val>
                                        </p:tav>
                                        <p:tav tm="100000">
                                          <p:val>
                                            <p:fltVal val="0"/>
                                          </p:val>
                                        </p:tav>
                                      </p:tavLst>
                                    </p:anim>
                                    <p:animEffect transition="in" filter="fade">
                                      <p:cBhvr>
                                        <p:cTn id="34" dur="1000"/>
                                        <p:tgtEl>
                                          <p:spTgt spid="16"/>
                                        </p:tgtEl>
                                      </p:cBhvr>
                                    </p:animEffect>
                                  </p:childTnLst>
                                </p:cTn>
                              </p:par>
                              <p:par>
                                <p:cTn id="35" presetID="3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p:cTn id="37" dur="1000" fill="hold"/>
                                        <p:tgtEl>
                                          <p:spTgt spid="24"/>
                                        </p:tgtEl>
                                        <p:attrNameLst>
                                          <p:attrName>ppt_w</p:attrName>
                                        </p:attrNameLst>
                                      </p:cBhvr>
                                      <p:tavLst>
                                        <p:tav tm="0">
                                          <p:val>
                                            <p:fltVal val="0"/>
                                          </p:val>
                                        </p:tav>
                                        <p:tav tm="100000">
                                          <p:val>
                                            <p:strVal val="#ppt_w"/>
                                          </p:val>
                                        </p:tav>
                                      </p:tavLst>
                                    </p:anim>
                                    <p:anim calcmode="lin" valueType="num">
                                      <p:cBhvr>
                                        <p:cTn id="38" dur="1000" fill="hold"/>
                                        <p:tgtEl>
                                          <p:spTgt spid="24"/>
                                        </p:tgtEl>
                                        <p:attrNameLst>
                                          <p:attrName>ppt_h</p:attrName>
                                        </p:attrNameLst>
                                      </p:cBhvr>
                                      <p:tavLst>
                                        <p:tav tm="0">
                                          <p:val>
                                            <p:fltVal val="0"/>
                                          </p:val>
                                        </p:tav>
                                        <p:tav tm="100000">
                                          <p:val>
                                            <p:strVal val="#ppt_h"/>
                                          </p:val>
                                        </p:tav>
                                      </p:tavLst>
                                    </p:anim>
                                    <p:anim calcmode="lin" valueType="num">
                                      <p:cBhvr>
                                        <p:cTn id="39" dur="1000" fill="hold"/>
                                        <p:tgtEl>
                                          <p:spTgt spid="24"/>
                                        </p:tgtEl>
                                        <p:attrNameLst>
                                          <p:attrName>style.rotation</p:attrName>
                                        </p:attrNameLst>
                                      </p:cBhvr>
                                      <p:tavLst>
                                        <p:tav tm="0">
                                          <p:val>
                                            <p:fltVal val="90"/>
                                          </p:val>
                                        </p:tav>
                                        <p:tav tm="100000">
                                          <p:val>
                                            <p:fltVal val="0"/>
                                          </p:val>
                                        </p:tav>
                                      </p:tavLst>
                                    </p:anim>
                                    <p:animEffect transition="in" filter="fade">
                                      <p:cBhvr>
                                        <p:cTn id="40" dur="1000"/>
                                        <p:tgtEl>
                                          <p:spTgt spid="24"/>
                                        </p:tgtEl>
                                      </p:cBhvr>
                                    </p:animEffect>
                                  </p:childTnLst>
                                </p:cTn>
                              </p:par>
                            </p:childTnLst>
                          </p:cTn>
                        </p:par>
                        <p:par>
                          <p:cTn id="41" fill="hold">
                            <p:stCondLst>
                              <p:cond delay="1000"/>
                            </p:stCondLst>
                            <p:childTnLst>
                              <p:par>
                                <p:cTn id="42" presetID="8" presetClass="emph" presetSubtype="0" repeatCount="indefinite" fill="hold" grpId="1" nodeType="afterEffect">
                                  <p:stCondLst>
                                    <p:cond delay="0"/>
                                  </p:stCondLst>
                                  <p:childTnLst>
                                    <p:animRot by="21600000">
                                      <p:cBhvr>
                                        <p:cTn id="43" dur="2000" fill="hold"/>
                                        <p:tgtEl>
                                          <p:spTgt spid="18"/>
                                        </p:tgtEl>
                                        <p:attrNameLst>
                                          <p:attrName>r</p:attrName>
                                        </p:attrNameLst>
                                      </p:cBhvr>
                                    </p:animRot>
                                  </p:childTnLst>
                                </p:cTn>
                              </p:par>
                              <p:par>
                                <p:cTn id="44" presetID="8" presetClass="emph" presetSubtype="0" repeatCount="indefinite" fill="hold" grpId="1" nodeType="withEffect">
                                  <p:stCondLst>
                                    <p:cond delay="0"/>
                                  </p:stCondLst>
                                  <p:childTnLst>
                                    <p:animRot by="-21600000">
                                      <p:cBhvr>
                                        <p:cTn id="45" dur="2000" fill="hold"/>
                                        <p:tgtEl>
                                          <p:spTgt spid="17"/>
                                        </p:tgtEl>
                                        <p:attrNameLst>
                                          <p:attrName>r</p:attrName>
                                        </p:attrNameLst>
                                      </p:cBhvr>
                                    </p:animRot>
                                  </p:childTnLst>
                                </p:cTn>
                              </p:par>
                              <p:par>
                                <p:cTn id="46" presetID="8" presetClass="emph" presetSubtype="0" repeatCount="indefinite" fill="hold" grpId="1" nodeType="withEffect">
                                  <p:stCondLst>
                                    <p:cond delay="0"/>
                                  </p:stCondLst>
                                  <p:childTnLst>
                                    <p:animRot by="21600000">
                                      <p:cBhvr>
                                        <p:cTn id="47" dur="2000" fill="hold"/>
                                        <p:tgtEl>
                                          <p:spTgt spid="16"/>
                                        </p:tgtEl>
                                        <p:attrNameLst>
                                          <p:attrName>r</p:attrName>
                                        </p:attrNameLst>
                                      </p:cBhvr>
                                    </p:animRot>
                                  </p:childTnLst>
                                </p:cTn>
                              </p:par>
                            </p:childTnLst>
                          </p:cTn>
                        </p:par>
                        <p:par>
                          <p:cTn id="48" fill="hold">
                            <p:stCondLst>
                              <p:cond delay="3000"/>
                            </p:stCondLst>
                            <p:childTnLst>
                              <p:par>
                                <p:cTn id="49" presetID="22" presetClass="entr" presetSubtype="4" fill="hold" nodeType="after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wipe(down)">
                                      <p:cBhvr>
                                        <p:cTn id="51" dur="500"/>
                                        <p:tgtEl>
                                          <p:spTgt spid="21"/>
                                        </p:tgtEl>
                                      </p:cBhvr>
                                    </p:animEffect>
                                  </p:childTnLst>
                                </p:cTn>
                              </p:par>
                            </p:childTnLst>
                          </p:cTn>
                        </p:par>
                        <p:par>
                          <p:cTn id="52" fill="hold">
                            <p:stCondLst>
                              <p:cond delay="3500"/>
                            </p:stCondLst>
                            <p:childTnLst>
                              <p:par>
                                <p:cTn id="53" presetID="10" presetClass="entr" presetSubtype="0" fill="hold" nodeType="after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childTnLst>
                          </p:cTn>
                        </p:par>
                        <p:par>
                          <p:cTn id="56" fill="hold">
                            <p:stCondLst>
                              <p:cond delay="4000"/>
                            </p:stCondLst>
                            <p:childTnLst>
                              <p:par>
                                <p:cTn id="57" presetID="22" presetClass="entr" presetSubtype="8" fill="hold" grpId="0" nodeType="after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wipe(left)">
                                      <p:cBhvr>
                                        <p:cTn id="59" dur="500"/>
                                        <p:tgtEl>
                                          <p:spTgt spid="8"/>
                                        </p:tgtEl>
                                      </p:cBhvr>
                                    </p:animEffect>
                                  </p:childTnLst>
                                </p:cTn>
                              </p:par>
                            </p:childTnLst>
                          </p:cTn>
                        </p:par>
                        <p:par>
                          <p:cTn id="60" fill="hold">
                            <p:stCondLst>
                              <p:cond delay="4500"/>
                            </p:stCondLst>
                            <p:childTnLst>
                              <p:par>
                                <p:cTn id="61" presetID="10" presetClass="entr" presetSubtype="0" fill="hold" grpId="0" nodeType="after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500"/>
                                        <p:tgtEl>
                                          <p:spTgt spid="9"/>
                                        </p:tgtEl>
                                      </p:cBhvr>
                                    </p:animEffect>
                                  </p:childTnLst>
                                </p:cTn>
                              </p:par>
                            </p:childTnLst>
                          </p:cTn>
                        </p:par>
                        <p:par>
                          <p:cTn id="64" fill="hold">
                            <p:stCondLst>
                              <p:cond delay="5000"/>
                            </p:stCondLst>
                            <p:childTnLst>
                              <p:par>
                                <p:cTn id="65" presetID="22" presetClass="entr" presetSubtype="1" fill="hold" nodeType="after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up)">
                                      <p:cBhvr>
                                        <p:cTn id="67" dur="500"/>
                                        <p:tgtEl>
                                          <p:spTgt spid="20"/>
                                        </p:tgtEl>
                                      </p:cBhvr>
                                    </p:animEffect>
                                  </p:childTnLst>
                                </p:cTn>
                              </p:par>
                            </p:childTnLst>
                          </p:cTn>
                        </p:par>
                        <p:par>
                          <p:cTn id="68" fill="hold">
                            <p:stCondLst>
                              <p:cond delay="5500"/>
                            </p:stCondLst>
                            <p:childTnLst>
                              <p:par>
                                <p:cTn id="69" presetID="10" presetClass="entr" presetSubtype="0" fill="hold" nodeType="afterEffect">
                                  <p:stCondLst>
                                    <p:cond delay="0"/>
                                  </p:stCondLst>
                                  <p:childTnLst>
                                    <p:set>
                                      <p:cBhvr>
                                        <p:cTn id="70" dur="1" fill="hold">
                                          <p:stCondLst>
                                            <p:cond delay="0"/>
                                          </p:stCondLst>
                                        </p:cTn>
                                        <p:tgtEl>
                                          <p:spTgt spid="10"/>
                                        </p:tgtEl>
                                        <p:attrNameLst>
                                          <p:attrName>style.visibility</p:attrName>
                                        </p:attrNameLst>
                                      </p:cBhvr>
                                      <p:to>
                                        <p:strVal val="visible"/>
                                      </p:to>
                                    </p:set>
                                    <p:animEffect transition="in" filter="fade">
                                      <p:cBhvr>
                                        <p:cTn id="71" dur="500"/>
                                        <p:tgtEl>
                                          <p:spTgt spid="10"/>
                                        </p:tgtEl>
                                      </p:cBhvr>
                                    </p:animEffect>
                                  </p:childTnLst>
                                </p:cTn>
                              </p:par>
                            </p:childTnLst>
                          </p:cTn>
                        </p:par>
                        <p:par>
                          <p:cTn id="72" fill="hold">
                            <p:stCondLst>
                              <p:cond delay="6000"/>
                            </p:stCondLst>
                            <p:childTnLst>
                              <p:par>
                                <p:cTn id="73" presetID="22" presetClass="entr" presetSubtype="8" fill="hold" grpId="0" nodeType="after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wipe(left)">
                                      <p:cBhvr>
                                        <p:cTn id="75" dur="500"/>
                                        <p:tgtEl>
                                          <p:spTgt spid="13"/>
                                        </p:tgtEl>
                                      </p:cBhvr>
                                    </p:animEffect>
                                  </p:childTnLst>
                                </p:cTn>
                              </p:par>
                            </p:childTnLst>
                          </p:cTn>
                        </p:par>
                        <p:par>
                          <p:cTn id="76" fill="hold">
                            <p:stCondLst>
                              <p:cond delay="6500"/>
                            </p:stCondLst>
                            <p:childTnLst>
                              <p:par>
                                <p:cTn id="77" presetID="10" presetClass="entr" presetSubtype="0" fill="hold" grpId="0" nodeType="afterEffect">
                                  <p:stCondLst>
                                    <p:cond delay="0"/>
                                  </p:stCondLst>
                                  <p:childTnLst>
                                    <p:set>
                                      <p:cBhvr>
                                        <p:cTn id="78" dur="1" fill="hold">
                                          <p:stCondLst>
                                            <p:cond delay="0"/>
                                          </p:stCondLst>
                                        </p:cTn>
                                        <p:tgtEl>
                                          <p:spTgt spid="14"/>
                                        </p:tgtEl>
                                        <p:attrNameLst>
                                          <p:attrName>style.visibility</p:attrName>
                                        </p:attrNameLst>
                                      </p:cBhvr>
                                      <p:to>
                                        <p:strVal val="visible"/>
                                      </p:to>
                                    </p:set>
                                    <p:animEffect transition="in" filter="fade">
                                      <p:cBhvr>
                                        <p:cTn id="79" dur="500"/>
                                        <p:tgtEl>
                                          <p:spTgt spid="14"/>
                                        </p:tgtEl>
                                      </p:cBhvr>
                                    </p:animEffect>
                                  </p:childTnLst>
                                </p:cTn>
                              </p:par>
                            </p:childTnLst>
                          </p:cTn>
                        </p:par>
                        <p:par>
                          <p:cTn id="80" fill="hold">
                            <p:stCondLst>
                              <p:cond delay="7000"/>
                            </p:stCondLst>
                            <p:childTnLst>
                              <p:par>
                                <p:cTn id="81" presetID="22" presetClass="entr" presetSubtype="1" fill="hold" nodeType="after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wipe(up)">
                                      <p:cBhvr>
                                        <p:cTn id="83" dur="500"/>
                                        <p:tgtEl>
                                          <p:spTgt spid="19"/>
                                        </p:tgtEl>
                                      </p:cBhvr>
                                    </p:animEffect>
                                  </p:childTnLst>
                                </p:cTn>
                              </p:par>
                            </p:childTnLst>
                          </p:cTn>
                        </p:par>
                        <p:par>
                          <p:cTn id="84" fill="hold">
                            <p:stCondLst>
                              <p:cond delay="7500"/>
                            </p:stCondLst>
                            <p:childTnLst>
                              <p:par>
                                <p:cTn id="85" presetID="10" presetClass="entr" presetSubtype="0" fill="hold" nodeType="after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500"/>
                                        <p:tgtEl>
                                          <p:spTgt spid="27"/>
                                        </p:tgtEl>
                                      </p:cBhvr>
                                    </p:animEffect>
                                  </p:childTnLst>
                                </p:cTn>
                              </p:par>
                            </p:childTnLst>
                          </p:cTn>
                        </p:par>
                        <p:par>
                          <p:cTn id="88" fill="hold">
                            <p:stCondLst>
                              <p:cond delay="8000"/>
                            </p:stCondLst>
                            <p:childTnLst>
                              <p:par>
                                <p:cTn id="89" presetID="22" presetClass="entr" presetSubtype="8" fill="hold" grpId="0" nodeType="after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wipe(left)">
                                      <p:cBhvr>
                                        <p:cTn id="91" dur="500"/>
                                        <p:tgtEl>
                                          <p:spTgt spid="30"/>
                                        </p:tgtEl>
                                      </p:cBhvr>
                                    </p:animEffect>
                                  </p:childTnLst>
                                </p:cTn>
                              </p:par>
                            </p:childTnLst>
                          </p:cTn>
                        </p:par>
                        <p:par>
                          <p:cTn id="92" fill="hold">
                            <p:stCondLst>
                              <p:cond delay="8500"/>
                            </p:stCondLst>
                            <p:childTnLst>
                              <p:par>
                                <p:cTn id="93" presetID="10" presetClass="entr" presetSubtype="0" fill="hold" grpId="0" nodeType="after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fade">
                                      <p:cBhvr>
                                        <p:cTn id="9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3" grpId="0"/>
      <p:bldP spid="14" grpId="0"/>
      <p:bldP spid="16" grpId="0" animBg="1"/>
      <p:bldP spid="16" grpId="1" animBg="1"/>
      <p:bldP spid="17" grpId="0" animBg="1"/>
      <p:bldP spid="17" grpId="1" animBg="1"/>
      <p:bldP spid="18" grpId="0" animBg="1"/>
      <p:bldP spid="18" grpId="1" animBg="1"/>
      <p:bldP spid="30" grpId="0"/>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DESIGN CONCEPT</a:t>
            </a:r>
            <a:endParaRPr lang="en-US" dirty="0"/>
          </a:p>
        </p:txBody>
      </p:sp>
      <p:grpSp>
        <p:nvGrpSpPr>
          <p:cNvPr id="38" name="Group 37"/>
          <p:cNvGrpSpPr/>
          <p:nvPr/>
        </p:nvGrpSpPr>
        <p:grpSpPr>
          <a:xfrm>
            <a:off x="4086816" y="1891945"/>
            <a:ext cx="4221166" cy="3811878"/>
            <a:chOff x="4226621" y="2426677"/>
            <a:chExt cx="3738758" cy="3376245"/>
          </a:xfrm>
        </p:grpSpPr>
        <p:grpSp>
          <p:nvGrpSpPr>
            <p:cNvPr id="23" name="Group 22"/>
            <p:cNvGrpSpPr/>
            <p:nvPr/>
          </p:nvGrpSpPr>
          <p:grpSpPr>
            <a:xfrm>
              <a:off x="4226621" y="2426677"/>
              <a:ext cx="3738758" cy="3376245"/>
              <a:chOff x="4032249" y="2085976"/>
              <a:chExt cx="4125913" cy="3725861"/>
            </a:xfrm>
            <a:effectLst>
              <a:outerShdw blurRad="342900" dist="317500" dir="5400000" sx="90000" sy="-19000" rotWithShape="0">
                <a:prstClr val="black">
                  <a:alpha val="24000"/>
                </a:prstClr>
              </a:outerShdw>
            </a:effectLst>
          </p:grpSpPr>
          <p:sp>
            <p:nvSpPr>
              <p:cNvPr id="16" name="Freeform 14"/>
              <p:cNvSpPr>
                <a:spLocks/>
              </p:cNvSpPr>
              <p:nvPr/>
            </p:nvSpPr>
            <p:spPr bwMode="auto">
              <a:xfrm>
                <a:off x="4032249" y="3692525"/>
                <a:ext cx="3208338" cy="2119312"/>
              </a:xfrm>
              <a:custGeom>
                <a:avLst/>
                <a:gdLst>
                  <a:gd name="T0" fmla="*/ 37 w 1723"/>
                  <a:gd name="T1" fmla="*/ 721 h 1138"/>
                  <a:gd name="T2" fmla="*/ 451 w 1723"/>
                  <a:gd name="T3" fmla="*/ 0 h 1138"/>
                  <a:gd name="T4" fmla="*/ 451 w 1723"/>
                  <a:gd name="T5" fmla="*/ 0 h 1138"/>
                  <a:gd name="T6" fmla="*/ 634 w 1723"/>
                  <a:gd name="T7" fmla="*/ 605 h 1138"/>
                  <a:gd name="T8" fmla="*/ 1330 w 1723"/>
                  <a:gd name="T9" fmla="*/ 579 h 1138"/>
                  <a:gd name="T10" fmla="*/ 1446 w 1723"/>
                  <a:gd name="T11" fmla="*/ 325 h 1138"/>
                  <a:gd name="T12" fmla="*/ 1277 w 1723"/>
                  <a:gd name="T13" fmla="*/ 32 h 1138"/>
                  <a:gd name="T14" fmla="*/ 1071 w 1723"/>
                  <a:gd name="T15" fmla="*/ 1138 h 1138"/>
                  <a:gd name="T16" fmla="*/ 1071 w 1723"/>
                  <a:gd name="T17" fmla="*/ 1138 h 1138"/>
                  <a:gd name="T18" fmla="*/ 279 w 1723"/>
                  <a:gd name="T19" fmla="*/ 1138 h 1138"/>
                  <a:gd name="T20" fmla="*/ 0 w 1723"/>
                  <a:gd name="T21" fmla="*/ 860 h 1138"/>
                  <a:gd name="T22" fmla="*/ 37 w 1723"/>
                  <a:gd name="T23" fmla="*/ 721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23" h="1138">
                    <a:moveTo>
                      <a:pt x="37" y="721"/>
                    </a:moveTo>
                    <a:cubicBezTo>
                      <a:pt x="451" y="0"/>
                      <a:pt x="451" y="0"/>
                      <a:pt x="451" y="0"/>
                    </a:cubicBezTo>
                    <a:cubicBezTo>
                      <a:pt x="451" y="0"/>
                      <a:pt x="451" y="0"/>
                      <a:pt x="451" y="0"/>
                    </a:cubicBezTo>
                    <a:cubicBezTo>
                      <a:pt x="342" y="265"/>
                      <a:pt x="450" y="484"/>
                      <a:pt x="634" y="605"/>
                    </a:cubicBezTo>
                    <a:cubicBezTo>
                      <a:pt x="828" y="733"/>
                      <a:pt x="1106" y="750"/>
                      <a:pt x="1330" y="579"/>
                    </a:cubicBezTo>
                    <a:cubicBezTo>
                      <a:pt x="1401" y="517"/>
                      <a:pt x="1446" y="426"/>
                      <a:pt x="1446" y="325"/>
                    </a:cubicBezTo>
                    <a:cubicBezTo>
                      <a:pt x="1446" y="196"/>
                      <a:pt x="1378" y="96"/>
                      <a:pt x="1277" y="32"/>
                    </a:cubicBezTo>
                    <a:cubicBezTo>
                      <a:pt x="1723" y="311"/>
                      <a:pt x="1648" y="1131"/>
                      <a:pt x="1071" y="1138"/>
                    </a:cubicBezTo>
                    <a:cubicBezTo>
                      <a:pt x="1071" y="1138"/>
                      <a:pt x="1071" y="1138"/>
                      <a:pt x="1071" y="1138"/>
                    </a:cubicBezTo>
                    <a:cubicBezTo>
                      <a:pt x="279" y="1138"/>
                      <a:pt x="279" y="1138"/>
                      <a:pt x="279" y="1138"/>
                    </a:cubicBezTo>
                    <a:cubicBezTo>
                      <a:pt x="125" y="1138"/>
                      <a:pt x="0" y="1014"/>
                      <a:pt x="0" y="860"/>
                    </a:cubicBezTo>
                    <a:cubicBezTo>
                      <a:pt x="0" y="809"/>
                      <a:pt x="13" y="762"/>
                      <a:pt x="37" y="721"/>
                    </a:cubicBezTo>
                    <a:close/>
                  </a:path>
                </a:pathLst>
              </a:custGeom>
              <a:solidFill>
                <a:schemeClr val="bg1">
                  <a:alpha val="4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5"/>
              <p:cNvSpPr>
                <a:spLocks/>
              </p:cNvSpPr>
              <p:nvPr/>
            </p:nvSpPr>
            <p:spPr bwMode="auto">
              <a:xfrm>
                <a:off x="4451349" y="2085976"/>
                <a:ext cx="2860675" cy="3284539"/>
              </a:xfrm>
              <a:custGeom>
                <a:avLst/>
                <a:gdLst>
                  <a:gd name="T0" fmla="*/ 226 w 1537"/>
                  <a:gd name="T1" fmla="*/ 862 h 1764"/>
                  <a:gd name="T2" fmla="*/ 640 w 1537"/>
                  <a:gd name="T3" fmla="*/ 141 h 1764"/>
                  <a:gd name="T4" fmla="*/ 883 w 1537"/>
                  <a:gd name="T5" fmla="*/ 0 h 1764"/>
                  <a:gd name="T6" fmla="*/ 1123 w 1537"/>
                  <a:gd name="T7" fmla="*/ 136 h 1764"/>
                  <a:gd name="T8" fmla="*/ 1537 w 1537"/>
                  <a:gd name="T9" fmla="*/ 857 h 1764"/>
                  <a:gd name="T10" fmla="*/ 1537 w 1537"/>
                  <a:gd name="T11" fmla="*/ 857 h 1764"/>
                  <a:gd name="T12" fmla="*/ 545 w 1537"/>
                  <a:gd name="T13" fmla="*/ 1188 h 1764"/>
                  <a:gd name="T14" fmla="*/ 883 w 1537"/>
                  <a:gd name="T15" fmla="*/ 1525 h 1764"/>
                  <a:gd name="T16" fmla="*/ 1094 w 1537"/>
                  <a:gd name="T17" fmla="*/ 1451 h 1764"/>
                  <a:gd name="T18" fmla="*/ 226 w 1537"/>
                  <a:gd name="T19" fmla="*/ 863 h 1764"/>
                  <a:gd name="T20" fmla="*/ 226 w 1537"/>
                  <a:gd name="T21" fmla="*/ 862 h 1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7" h="1764">
                    <a:moveTo>
                      <a:pt x="226" y="862"/>
                    </a:moveTo>
                    <a:cubicBezTo>
                      <a:pt x="640" y="141"/>
                      <a:pt x="640" y="141"/>
                      <a:pt x="640" y="141"/>
                    </a:cubicBezTo>
                    <a:cubicBezTo>
                      <a:pt x="688" y="57"/>
                      <a:pt x="779" y="0"/>
                      <a:pt x="883" y="0"/>
                    </a:cubicBezTo>
                    <a:cubicBezTo>
                      <a:pt x="985" y="0"/>
                      <a:pt x="1074" y="55"/>
                      <a:pt x="1123" y="136"/>
                    </a:cubicBezTo>
                    <a:cubicBezTo>
                      <a:pt x="1537" y="857"/>
                      <a:pt x="1537" y="857"/>
                      <a:pt x="1537" y="857"/>
                    </a:cubicBezTo>
                    <a:cubicBezTo>
                      <a:pt x="1537" y="857"/>
                      <a:pt x="1537" y="857"/>
                      <a:pt x="1537" y="857"/>
                    </a:cubicBezTo>
                    <a:cubicBezTo>
                      <a:pt x="1244" y="356"/>
                      <a:pt x="545" y="671"/>
                      <a:pt x="545" y="1188"/>
                    </a:cubicBezTo>
                    <a:cubicBezTo>
                      <a:pt x="545" y="1374"/>
                      <a:pt x="696" y="1525"/>
                      <a:pt x="883" y="1525"/>
                    </a:cubicBezTo>
                    <a:cubicBezTo>
                      <a:pt x="963" y="1525"/>
                      <a:pt x="1036" y="1498"/>
                      <a:pt x="1094" y="1451"/>
                    </a:cubicBezTo>
                    <a:cubicBezTo>
                      <a:pt x="681" y="1764"/>
                      <a:pt x="0" y="1400"/>
                      <a:pt x="226" y="863"/>
                    </a:cubicBezTo>
                    <a:lnTo>
                      <a:pt x="226" y="862"/>
                    </a:lnTo>
                    <a:close/>
                  </a:path>
                </a:pathLst>
              </a:custGeom>
              <a:solidFill>
                <a:schemeClr val="bg1">
                  <a:alpha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6"/>
              <p:cNvSpPr>
                <a:spLocks/>
              </p:cNvSpPr>
              <p:nvPr/>
            </p:nvSpPr>
            <p:spPr bwMode="auto">
              <a:xfrm>
                <a:off x="5465762" y="2749550"/>
                <a:ext cx="2692400" cy="3062287"/>
              </a:xfrm>
              <a:custGeom>
                <a:avLst/>
                <a:gdLst>
                  <a:gd name="T0" fmla="*/ 992 w 1446"/>
                  <a:gd name="T1" fmla="*/ 501 h 1645"/>
                  <a:gd name="T2" fmla="*/ 1409 w 1446"/>
                  <a:gd name="T3" fmla="*/ 1228 h 1645"/>
                  <a:gd name="T4" fmla="*/ 1446 w 1446"/>
                  <a:gd name="T5" fmla="*/ 1367 h 1645"/>
                  <a:gd name="T6" fmla="*/ 1167 w 1446"/>
                  <a:gd name="T7" fmla="*/ 1645 h 1645"/>
                  <a:gd name="T8" fmla="*/ 294 w 1446"/>
                  <a:gd name="T9" fmla="*/ 1645 h 1645"/>
                  <a:gd name="T10" fmla="*/ 507 w 1446"/>
                  <a:gd name="T11" fmla="*/ 539 h 1645"/>
                  <a:gd name="T12" fmla="*/ 338 w 1446"/>
                  <a:gd name="T13" fmla="*/ 494 h 1645"/>
                  <a:gd name="T14" fmla="*/ 0 w 1446"/>
                  <a:gd name="T15" fmla="*/ 832 h 1645"/>
                  <a:gd name="T16" fmla="*/ 992 w 1446"/>
                  <a:gd name="T17" fmla="*/ 50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6" h="1645">
                    <a:moveTo>
                      <a:pt x="992" y="501"/>
                    </a:moveTo>
                    <a:cubicBezTo>
                      <a:pt x="1409" y="1228"/>
                      <a:pt x="1409" y="1228"/>
                      <a:pt x="1409" y="1228"/>
                    </a:cubicBezTo>
                    <a:cubicBezTo>
                      <a:pt x="1432" y="1269"/>
                      <a:pt x="1446" y="1316"/>
                      <a:pt x="1446" y="1367"/>
                    </a:cubicBezTo>
                    <a:cubicBezTo>
                      <a:pt x="1446" y="1521"/>
                      <a:pt x="1321" y="1645"/>
                      <a:pt x="1167" y="1645"/>
                    </a:cubicBezTo>
                    <a:cubicBezTo>
                      <a:pt x="294" y="1645"/>
                      <a:pt x="294" y="1645"/>
                      <a:pt x="294" y="1645"/>
                    </a:cubicBezTo>
                    <a:cubicBezTo>
                      <a:pt x="877" y="1645"/>
                      <a:pt x="955" y="819"/>
                      <a:pt x="507" y="539"/>
                    </a:cubicBezTo>
                    <a:cubicBezTo>
                      <a:pt x="457" y="510"/>
                      <a:pt x="399" y="494"/>
                      <a:pt x="338" y="494"/>
                    </a:cubicBezTo>
                    <a:cubicBezTo>
                      <a:pt x="151" y="494"/>
                      <a:pt x="0" y="645"/>
                      <a:pt x="0" y="832"/>
                    </a:cubicBezTo>
                    <a:cubicBezTo>
                      <a:pt x="0" y="315"/>
                      <a:pt x="699" y="0"/>
                      <a:pt x="992" y="501"/>
                    </a:cubicBezTo>
                    <a:close/>
                  </a:path>
                </a:pathLst>
              </a:custGeom>
              <a:solidFill>
                <a:schemeClr val="bg1">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7"/>
              <p:cNvSpPr>
                <a:spLocks/>
              </p:cNvSpPr>
              <p:nvPr/>
            </p:nvSpPr>
            <p:spPr bwMode="auto">
              <a:xfrm>
                <a:off x="5435600" y="2749550"/>
                <a:ext cx="1876425" cy="1549400"/>
              </a:xfrm>
              <a:custGeom>
                <a:avLst/>
                <a:gdLst>
                  <a:gd name="T0" fmla="*/ 16 w 1008"/>
                  <a:gd name="T1" fmla="*/ 832 h 832"/>
                  <a:gd name="T2" fmla="*/ 1008 w 1008"/>
                  <a:gd name="T3" fmla="*/ 501 h 832"/>
                  <a:gd name="T4" fmla="*/ 16 w 1008"/>
                  <a:gd name="T5" fmla="*/ 832 h 832"/>
                </a:gdLst>
                <a:ahLst/>
                <a:cxnLst>
                  <a:cxn ang="0">
                    <a:pos x="T0" y="T1"/>
                  </a:cxn>
                  <a:cxn ang="0">
                    <a:pos x="T2" y="T3"/>
                  </a:cxn>
                  <a:cxn ang="0">
                    <a:pos x="T4" y="T5"/>
                  </a:cxn>
                </a:cxnLst>
                <a:rect l="0" t="0" r="r" b="b"/>
                <a:pathLst>
                  <a:path w="1008" h="832">
                    <a:moveTo>
                      <a:pt x="16" y="832"/>
                    </a:moveTo>
                    <a:cubicBezTo>
                      <a:pt x="16" y="315"/>
                      <a:pt x="715" y="0"/>
                      <a:pt x="1008" y="501"/>
                    </a:cubicBezTo>
                    <a:cubicBezTo>
                      <a:pt x="715" y="1"/>
                      <a:pt x="0" y="253"/>
                      <a:pt x="16" y="832"/>
                    </a:cubicBezTo>
                    <a:close/>
                  </a:path>
                </a:pathLst>
              </a:custGeom>
              <a:solidFill>
                <a:srgbClr val="7ECBF2"/>
              </a:solidFill>
              <a:ln>
                <a:noFill/>
              </a:ln>
              <a:effectLst>
                <a:outerShdw blurRad="127000" dist="38100" dir="2700000" algn="tl" rotWithShape="0">
                  <a:prstClr val="black">
                    <a:alpha val="7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8"/>
              <p:cNvSpPr>
                <a:spLocks/>
              </p:cNvSpPr>
              <p:nvPr/>
            </p:nvSpPr>
            <p:spPr bwMode="auto">
              <a:xfrm>
                <a:off x="4486275" y="3670300"/>
                <a:ext cx="1747838" cy="1622425"/>
              </a:xfrm>
              <a:custGeom>
                <a:avLst/>
                <a:gdLst>
                  <a:gd name="T0" fmla="*/ 939 w 939"/>
                  <a:gd name="T1" fmla="*/ 677 h 871"/>
                  <a:gd name="T2" fmla="*/ 214 w 939"/>
                  <a:gd name="T3" fmla="*/ 0 h 871"/>
                  <a:gd name="T4" fmla="*/ 939 w 939"/>
                  <a:gd name="T5" fmla="*/ 677 h 871"/>
                </a:gdLst>
                <a:ahLst/>
                <a:cxnLst>
                  <a:cxn ang="0">
                    <a:pos x="T0" y="T1"/>
                  </a:cxn>
                  <a:cxn ang="0">
                    <a:pos x="T2" y="T3"/>
                  </a:cxn>
                  <a:cxn ang="0">
                    <a:pos x="T4" y="T5"/>
                  </a:cxn>
                </a:cxnLst>
                <a:rect l="0" t="0" r="r" b="b"/>
                <a:pathLst>
                  <a:path w="939" h="871">
                    <a:moveTo>
                      <a:pt x="939" y="677"/>
                    </a:moveTo>
                    <a:cubicBezTo>
                      <a:pt x="419" y="871"/>
                      <a:pt x="0" y="457"/>
                      <a:pt x="214" y="0"/>
                    </a:cubicBezTo>
                    <a:cubicBezTo>
                      <a:pt x="37" y="499"/>
                      <a:pt x="468" y="810"/>
                      <a:pt x="939" y="677"/>
                    </a:cubicBezTo>
                    <a:close/>
                  </a:path>
                </a:pathLst>
              </a:custGeom>
              <a:solidFill>
                <a:srgbClr val="E2F7CA"/>
              </a:solidFill>
              <a:ln>
                <a:noFill/>
              </a:ln>
              <a:effectLst>
                <a:outerShdw blurRad="127000" dist="38100" dir="16200000" rotWithShape="0">
                  <a:prstClr val="black">
                    <a:alpha val="7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9"/>
              <p:cNvSpPr>
                <a:spLocks/>
              </p:cNvSpPr>
              <p:nvPr/>
            </p:nvSpPr>
            <p:spPr bwMode="auto">
              <a:xfrm>
                <a:off x="6013450" y="3752850"/>
                <a:ext cx="1298575" cy="2058987"/>
              </a:xfrm>
              <a:custGeom>
                <a:avLst/>
                <a:gdLst>
                  <a:gd name="T0" fmla="*/ 0 w 698"/>
                  <a:gd name="T1" fmla="*/ 1106 h 1106"/>
                  <a:gd name="T2" fmla="*/ 213 w 698"/>
                  <a:gd name="T3" fmla="*/ 0 h 1106"/>
                  <a:gd name="T4" fmla="*/ 0 w 698"/>
                  <a:gd name="T5" fmla="*/ 1106 h 1106"/>
                </a:gdLst>
                <a:ahLst/>
                <a:cxnLst>
                  <a:cxn ang="0">
                    <a:pos x="T0" y="T1"/>
                  </a:cxn>
                  <a:cxn ang="0">
                    <a:pos x="T2" y="T3"/>
                  </a:cxn>
                  <a:cxn ang="0">
                    <a:pos x="T4" y="T5"/>
                  </a:cxn>
                </a:cxnLst>
                <a:rect l="0" t="0" r="r" b="b"/>
                <a:pathLst>
                  <a:path w="698" h="1106">
                    <a:moveTo>
                      <a:pt x="0" y="1106"/>
                    </a:moveTo>
                    <a:cubicBezTo>
                      <a:pt x="583" y="1106"/>
                      <a:pt x="661" y="280"/>
                      <a:pt x="213" y="0"/>
                    </a:cubicBezTo>
                    <a:cubicBezTo>
                      <a:pt x="698" y="280"/>
                      <a:pt x="610" y="1106"/>
                      <a:pt x="0" y="1106"/>
                    </a:cubicBezTo>
                    <a:close/>
                  </a:path>
                </a:pathLst>
              </a:custGeom>
              <a:solidFill>
                <a:srgbClr val="FFDDC4"/>
              </a:solidFill>
              <a:ln>
                <a:noFill/>
              </a:ln>
              <a:effectLst>
                <a:outerShdw blurRad="127000" dist="38100" dir="8100000" algn="tr" rotWithShape="0">
                  <a:prstClr val="black">
                    <a:alpha val="7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 name="TextBox 23"/>
            <p:cNvSpPr txBox="1"/>
            <p:nvPr/>
          </p:nvSpPr>
          <p:spPr>
            <a:xfrm rot="18033840">
              <a:off x="4376647" y="3344547"/>
              <a:ext cx="2332626" cy="523220"/>
            </a:xfrm>
            <a:prstGeom prst="rect">
              <a:avLst/>
            </a:prstGeom>
            <a:noFill/>
          </p:spPr>
          <p:txBody>
            <a:bodyPr wrap="none" rtlCol="0">
              <a:spAutoFit/>
            </a:bodyPr>
            <a:lstStyle/>
            <a:p>
              <a:r>
                <a:rPr lang="en-US" sz="2800" dirty="0">
                  <a:solidFill>
                    <a:schemeClr val="bg1"/>
                  </a:solidFill>
                </a:rPr>
                <a:t>01</a:t>
              </a:r>
              <a:r>
                <a:rPr lang="en-US" dirty="0">
                  <a:solidFill>
                    <a:schemeClr val="bg1"/>
                  </a:solidFill>
                </a:rPr>
                <a:t> Componentization</a:t>
              </a:r>
            </a:p>
          </p:txBody>
        </p:sp>
        <p:sp>
          <p:nvSpPr>
            <p:cNvPr id="25" name="TextBox 24"/>
            <p:cNvSpPr txBox="1"/>
            <p:nvPr/>
          </p:nvSpPr>
          <p:spPr>
            <a:xfrm rot="3667932">
              <a:off x="6221822" y="4049441"/>
              <a:ext cx="1820477" cy="708767"/>
            </a:xfrm>
            <a:prstGeom prst="rect">
              <a:avLst/>
            </a:prstGeom>
            <a:noFill/>
          </p:spPr>
          <p:txBody>
            <a:bodyPr wrap="none" rtlCol="0">
              <a:spAutoFit/>
            </a:bodyPr>
            <a:lstStyle/>
            <a:p>
              <a:r>
                <a:rPr lang="en-US" sz="2800" dirty="0">
                  <a:solidFill>
                    <a:schemeClr val="bg1"/>
                  </a:solidFill>
                </a:rPr>
                <a:t>0</a:t>
              </a:r>
              <a:r>
                <a:rPr lang="en-US" altLang="zh-CN" sz="2800" dirty="0">
                  <a:solidFill>
                    <a:schemeClr val="bg1"/>
                  </a:solidFill>
                </a:rPr>
                <a:t>3</a:t>
              </a:r>
              <a:r>
                <a:rPr lang="en-US" dirty="0">
                  <a:solidFill>
                    <a:schemeClr val="bg1"/>
                  </a:solidFill>
                </a:rPr>
                <a:t> </a:t>
              </a:r>
              <a:r>
                <a:rPr lang="en-US" altLang="zh-CN" dirty="0">
                  <a:solidFill>
                    <a:schemeClr val="bg1"/>
                  </a:solidFill>
                </a:rPr>
                <a:t>Command-line-</a:t>
              </a:r>
            </a:p>
            <a:p>
              <a:r>
                <a:rPr lang="zh-CN" altLang="en-US" dirty="0">
                  <a:solidFill>
                    <a:schemeClr val="bg1"/>
                  </a:solidFill>
                </a:rPr>
                <a:t>             </a:t>
              </a:r>
              <a:r>
                <a:rPr lang="en-US" altLang="zh-CN" dirty="0">
                  <a:solidFill>
                    <a:schemeClr val="bg1"/>
                  </a:solidFill>
                </a:rPr>
                <a:t>friendly</a:t>
              </a:r>
              <a:endParaRPr lang="en-US" dirty="0">
                <a:solidFill>
                  <a:schemeClr val="bg1"/>
                </a:solidFill>
              </a:endParaRPr>
            </a:p>
          </p:txBody>
        </p:sp>
        <p:sp>
          <p:nvSpPr>
            <p:cNvPr id="26" name="TextBox 25"/>
            <p:cNvSpPr txBox="1"/>
            <p:nvPr/>
          </p:nvSpPr>
          <p:spPr>
            <a:xfrm rot="10800000">
              <a:off x="4669411" y="5288339"/>
              <a:ext cx="1974440" cy="463425"/>
            </a:xfrm>
            <a:prstGeom prst="rect">
              <a:avLst/>
            </a:prstGeom>
            <a:noFill/>
          </p:spPr>
          <p:txBody>
            <a:bodyPr wrap="none" rtlCol="0">
              <a:spAutoFit/>
            </a:bodyPr>
            <a:lstStyle/>
            <a:p>
              <a:r>
                <a:rPr lang="en-US" sz="2800" dirty="0">
                  <a:solidFill>
                    <a:schemeClr val="bg1"/>
                  </a:solidFill>
                </a:rPr>
                <a:t>0</a:t>
              </a:r>
              <a:r>
                <a:rPr lang="en-US" altLang="zh-CN" sz="2800" dirty="0">
                  <a:solidFill>
                    <a:schemeClr val="bg1"/>
                  </a:solidFill>
                </a:rPr>
                <a:t>2</a:t>
              </a:r>
              <a:r>
                <a:rPr lang="en-US" altLang="zh-CN" dirty="0">
                  <a:solidFill>
                    <a:schemeClr val="bg1"/>
                  </a:solidFill>
                </a:rPr>
                <a:t> Low</a:t>
              </a:r>
              <a:r>
                <a:rPr lang="zh-CN" altLang="en-US" dirty="0">
                  <a:solidFill>
                    <a:schemeClr val="bg1"/>
                  </a:solidFill>
                </a:rPr>
                <a:t> </a:t>
              </a:r>
              <a:r>
                <a:rPr lang="en-US" altLang="zh-CN" dirty="0">
                  <a:solidFill>
                    <a:schemeClr val="bg1"/>
                  </a:solidFill>
                </a:rPr>
                <a:t>Dependence</a:t>
              </a:r>
              <a:endParaRPr lang="en-US" dirty="0">
                <a:solidFill>
                  <a:schemeClr val="bg1"/>
                </a:solidFill>
              </a:endParaRPr>
            </a:p>
          </p:txBody>
        </p:sp>
        <p:grpSp>
          <p:nvGrpSpPr>
            <p:cNvPr id="27" name="Group 26"/>
            <p:cNvGrpSpPr/>
            <p:nvPr/>
          </p:nvGrpSpPr>
          <p:grpSpPr>
            <a:xfrm rot="13975806">
              <a:off x="4471868" y="5128068"/>
              <a:ext cx="319088" cy="465138"/>
              <a:chOff x="5429367" y="4908078"/>
              <a:chExt cx="319088" cy="465138"/>
            </a:xfrm>
            <a:solidFill>
              <a:schemeClr val="bg1"/>
            </a:solidFill>
          </p:grpSpPr>
          <p:sp>
            <p:nvSpPr>
              <p:cNvPr id="28" name="AutoShape 97"/>
              <p:cNvSpPr>
                <a:spLocks/>
              </p:cNvSpPr>
              <p:nvPr/>
            </p:nvSpPr>
            <p:spPr bwMode="auto">
              <a:xfrm>
                <a:off x="5429367" y="4908078"/>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29" name="AutoShape 98"/>
              <p:cNvSpPr>
                <a:spLocks/>
              </p:cNvSpPr>
              <p:nvPr/>
            </p:nvSpPr>
            <p:spPr bwMode="auto">
              <a:xfrm>
                <a:off x="5559542" y="4951734"/>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30" name="AutoShape 99"/>
              <p:cNvSpPr>
                <a:spLocks/>
              </p:cNvSpPr>
              <p:nvPr/>
            </p:nvSpPr>
            <p:spPr bwMode="auto">
              <a:xfrm>
                <a:off x="5574623" y="5315272"/>
                <a:ext cx="285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31" name="Group 30"/>
            <p:cNvGrpSpPr/>
            <p:nvPr/>
          </p:nvGrpSpPr>
          <p:grpSpPr>
            <a:xfrm>
              <a:off x="5930117" y="2654671"/>
              <a:ext cx="319088" cy="465138"/>
              <a:chOff x="3582988" y="3510757"/>
              <a:chExt cx="319088" cy="465138"/>
            </a:xfrm>
            <a:solidFill>
              <a:schemeClr val="bg1"/>
            </a:solidFill>
          </p:grpSpPr>
          <p:sp>
            <p:nvSpPr>
              <p:cNvPr id="32" name="AutoShape 113"/>
              <p:cNvSpPr>
                <a:spLocks/>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33" name="AutoShape 114"/>
              <p:cNvSpPr>
                <a:spLocks/>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34" name="Group 33"/>
            <p:cNvGrpSpPr/>
            <p:nvPr/>
          </p:nvGrpSpPr>
          <p:grpSpPr>
            <a:xfrm rot="7811741">
              <a:off x="7278886" y="5179067"/>
              <a:ext cx="465138" cy="391319"/>
              <a:chOff x="5356342" y="3093565"/>
              <a:chExt cx="465138" cy="391319"/>
            </a:xfrm>
            <a:solidFill>
              <a:schemeClr val="bg1"/>
            </a:solidFill>
          </p:grpSpPr>
          <p:sp>
            <p:nvSpPr>
              <p:cNvPr id="35" name="AutoShape 120"/>
              <p:cNvSpPr>
                <a:spLocks/>
              </p:cNvSpPr>
              <p:nvPr/>
            </p:nvSpPr>
            <p:spPr bwMode="auto">
              <a:xfrm>
                <a:off x="5473023" y="319516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36" name="AutoShape 121"/>
              <p:cNvSpPr>
                <a:spLocks/>
              </p:cNvSpPr>
              <p:nvPr/>
            </p:nvSpPr>
            <p:spPr bwMode="auto">
              <a:xfrm>
                <a:off x="5530967" y="325310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37" name="AutoShape 122"/>
              <p:cNvSpPr>
                <a:spLocks/>
              </p:cNvSpPr>
              <p:nvPr/>
            </p:nvSpPr>
            <p:spPr bwMode="auto">
              <a:xfrm>
                <a:off x="5356342" y="309356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39" name="Group 38"/>
          <p:cNvGrpSpPr/>
          <p:nvPr/>
        </p:nvGrpSpPr>
        <p:grpSpPr>
          <a:xfrm flipH="1">
            <a:off x="6871327" y="2649605"/>
            <a:ext cx="1480651" cy="769806"/>
            <a:chOff x="1392530" y="2481978"/>
            <a:chExt cx="3124464" cy="313657"/>
          </a:xfrm>
        </p:grpSpPr>
        <p:cxnSp>
          <p:nvCxnSpPr>
            <p:cNvPr id="40" name="Straight Connector 39"/>
            <p:cNvCxnSpPr/>
            <p:nvPr/>
          </p:nvCxnSpPr>
          <p:spPr>
            <a:xfrm flipH="1" flipV="1">
              <a:off x="3555062" y="2481981"/>
              <a:ext cx="961932" cy="313654"/>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1392530" y="2481978"/>
              <a:ext cx="2162533" cy="0"/>
            </a:xfrm>
            <a:prstGeom prst="line">
              <a:avLst/>
            </a:prstGeom>
            <a:ln>
              <a:solidFill>
                <a:schemeClr val="bg1">
                  <a:lumMod val="9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42" name="TextBox 41"/>
          <p:cNvSpPr txBox="1"/>
          <p:nvPr/>
        </p:nvSpPr>
        <p:spPr>
          <a:xfrm>
            <a:off x="8479612" y="2464939"/>
            <a:ext cx="2806700" cy="369332"/>
          </a:xfrm>
          <a:prstGeom prst="rect">
            <a:avLst/>
          </a:prstGeom>
          <a:noFill/>
        </p:spPr>
        <p:txBody>
          <a:bodyPr wrap="square" rtlCol="0">
            <a:spAutoFit/>
          </a:bodyPr>
          <a:lstStyle/>
          <a:p>
            <a:r>
              <a:rPr lang="en-US" b="1" i="1" dirty="0">
                <a:solidFill>
                  <a:schemeClr val="bg1"/>
                </a:solidFill>
              </a:rPr>
              <a:t>Command-line-friendly</a:t>
            </a:r>
            <a:endParaRPr lang="id-ID" b="1" i="1" dirty="0">
              <a:solidFill>
                <a:schemeClr val="bg1"/>
              </a:solidFill>
            </a:endParaRPr>
          </a:p>
        </p:txBody>
      </p:sp>
      <p:sp>
        <p:nvSpPr>
          <p:cNvPr id="43" name="Rectangle 42"/>
          <p:cNvSpPr/>
          <p:nvPr/>
        </p:nvSpPr>
        <p:spPr>
          <a:xfrm>
            <a:off x="8479612" y="2802809"/>
            <a:ext cx="2806700" cy="1169551"/>
          </a:xfrm>
          <a:prstGeom prst="rect">
            <a:avLst/>
          </a:prstGeom>
        </p:spPr>
        <p:txBody>
          <a:bodyPr wrap="square">
            <a:spAutoFit/>
          </a:bodyPr>
          <a:lstStyle/>
          <a:p>
            <a:r>
              <a:rPr lang="en-US" sz="1400" b="1" dirty="0" err="1">
                <a:solidFill>
                  <a:schemeClr val="bg1">
                    <a:lumMod val="95000"/>
                  </a:schemeClr>
                </a:solidFill>
              </a:rPr>
              <a:t>命令行友好</a:t>
            </a:r>
            <a:r>
              <a:rPr lang="zh-CN" altLang="en-US" sz="1400" dirty="0">
                <a:solidFill>
                  <a:schemeClr val="bg1">
                    <a:lumMod val="95000"/>
                  </a:schemeClr>
                </a:solidFill>
              </a:rPr>
              <a:t> 则表明我们的程序是以命令行工具为主的</a:t>
            </a:r>
            <a:r>
              <a:rPr lang="en-US" altLang="zh-CN" sz="1400" dirty="0">
                <a:solidFill>
                  <a:schemeClr val="bg1">
                    <a:lumMod val="95000"/>
                  </a:schemeClr>
                </a:solidFill>
              </a:rPr>
              <a:t>,</a:t>
            </a:r>
            <a:r>
              <a:rPr lang="zh-CN" altLang="en-US" sz="1400" dirty="0">
                <a:solidFill>
                  <a:schemeClr val="bg1">
                    <a:lumMod val="95000"/>
                  </a:schemeClr>
                </a:solidFill>
              </a:rPr>
              <a:t> 这一方面是作为 </a:t>
            </a:r>
            <a:r>
              <a:rPr lang="zh-CN" altLang="en-US" sz="1400" b="1" i="1" dirty="0">
                <a:solidFill>
                  <a:schemeClr val="bg1">
                    <a:lumMod val="95000"/>
                  </a:schemeClr>
                </a:solidFill>
              </a:rPr>
              <a:t>低依赖性</a:t>
            </a:r>
            <a:r>
              <a:rPr lang="zh-CN" altLang="en-US" sz="1400" dirty="0">
                <a:solidFill>
                  <a:schemeClr val="bg1">
                    <a:lumMod val="95000"/>
                  </a:schemeClr>
                </a:solidFill>
              </a:rPr>
              <a:t> 的某种延伸</a:t>
            </a:r>
            <a:r>
              <a:rPr lang="en-US" altLang="zh-CN" sz="1400" dirty="0">
                <a:solidFill>
                  <a:schemeClr val="bg1">
                    <a:lumMod val="95000"/>
                  </a:schemeClr>
                </a:solidFill>
              </a:rPr>
              <a:t>,</a:t>
            </a:r>
            <a:r>
              <a:rPr lang="zh-CN" altLang="en-US" sz="1400" dirty="0">
                <a:solidFill>
                  <a:schemeClr val="bg1">
                    <a:lumMod val="95000"/>
                  </a:schemeClr>
                </a:solidFill>
              </a:rPr>
              <a:t> 另一方面也是希望我们的工作能集中在功能实现</a:t>
            </a:r>
            <a:r>
              <a:rPr lang="en-US" altLang="zh-CN" sz="1400" dirty="0">
                <a:solidFill>
                  <a:schemeClr val="bg1">
                    <a:lumMod val="95000"/>
                  </a:schemeClr>
                </a:solidFill>
              </a:rPr>
              <a:t>,</a:t>
            </a:r>
            <a:r>
              <a:rPr lang="zh-CN" altLang="en-US" sz="1400" dirty="0">
                <a:solidFill>
                  <a:schemeClr val="bg1">
                    <a:lumMod val="95000"/>
                  </a:schemeClr>
                </a:solidFill>
              </a:rPr>
              <a:t> 而非页面展示上</a:t>
            </a:r>
            <a:endParaRPr lang="en-US" sz="1400" b="1" i="1" dirty="0">
              <a:solidFill>
                <a:schemeClr val="bg1">
                  <a:lumMod val="95000"/>
                </a:schemeClr>
              </a:solidFill>
            </a:endParaRPr>
          </a:p>
        </p:txBody>
      </p:sp>
      <p:cxnSp>
        <p:nvCxnSpPr>
          <p:cNvPr id="44" name="Straight Connector 43"/>
          <p:cNvCxnSpPr/>
          <p:nvPr/>
        </p:nvCxnSpPr>
        <p:spPr>
          <a:xfrm>
            <a:off x="3872753" y="2338148"/>
            <a:ext cx="1973466" cy="0"/>
          </a:xfrm>
          <a:prstGeom prst="line">
            <a:avLst/>
          </a:prstGeom>
          <a:ln>
            <a:solidFill>
              <a:schemeClr val="bg1">
                <a:lumMod val="9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940690" y="2141185"/>
            <a:ext cx="2803525" cy="369332"/>
          </a:xfrm>
          <a:prstGeom prst="rect">
            <a:avLst/>
          </a:prstGeom>
          <a:noFill/>
        </p:spPr>
        <p:txBody>
          <a:bodyPr wrap="square" rtlCol="0">
            <a:spAutoFit/>
          </a:bodyPr>
          <a:lstStyle/>
          <a:p>
            <a:pPr algn="r"/>
            <a:r>
              <a:rPr lang="id-ID" b="1" i="1" dirty="0" err="1">
                <a:solidFill>
                  <a:schemeClr val="bg1"/>
                </a:solidFill>
              </a:rPr>
              <a:t>Componentization</a:t>
            </a:r>
            <a:endParaRPr lang="id-ID" b="1" i="1" dirty="0">
              <a:solidFill>
                <a:schemeClr val="bg1"/>
              </a:solidFill>
            </a:endParaRPr>
          </a:p>
        </p:txBody>
      </p:sp>
      <p:sp>
        <p:nvSpPr>
          <p:cNvPr id="47" name="Rectangle 46"/>
          <p:cNvSpPr/>
          <p:nvPr/>
        </p:nvSpPr>
        <p:spPr>
          <a:xfrm>
            <a:off x="1151971" y="2505629"/>
            <a:ext cx="2592244" cy="954107"/>
          </a:xfrm>
          <a:prstGeom prst="rect">
            <a:avLst/>
          </a:prstGeom>
        </p:spPr>
        <p:txBody>
          <a:bodyPr wrap="square">
            <a:spAutoFit/>
          </a:bodyPr>
          <a:lstStyle/>
          <a:p>
            <a:pPr algn="r"/>
            <a:r>
              <a:rPr lang="en-US" sz="1400" b="1" dirty="0" err="1">
                <a:solidFill>
                  <a:schemeClr val="bg1">
                    <a:lumMod val="95000"/>
                  </a:schemeClr>
                </a:solidFill>
              </a:rPr>
              <a:t>组件化</a:t>
            </a:r>
            <a:r>
              <a:rPr lang="zh-CN" altLang="en-US" sz="1400" dirty="0">
                <a:solidFill>
                  <a:schemeClr val="bg1">
                    <a:lumMod val="95000"/>
                  </a:schemeClr>
                </a:solidFill>
              </a:rPr>
              <a:t> 作为程序设计的核心理念之一</a:t>
            </a:r>
            <a:r>
              <a:rPr lang="en-US" altLang="zh-CN" sz="1400" dirty="0">
                <a:solidFill>
                  <a:schemeClr val="bg1">
                    <a:lumMod val="95000"/>
                  </a:schemeClr>
                </a:solidFill>
              </a:rPr>
              <a:t>,</a:t>
            </a:r>
            <a:r>
              <a:rPr lang="zh-CN" altLang="en-US" sz="1400" dirty="0">
                <a:solidFill>
                  <a:schemeClr val="bg1">
                    <a:lumMod val="95000"/>
                  </a:schemeClr>
                </a:solidFill>
              </a:rPr>
              <a:t> 它代表的是我对 </a:t>
            </a:r>
            <a:r>
              <a:rPr lang="zh-CN" altLang="en-US" sz="1400" b="1" i="1" dirty="0">
                <a:solidFill>
                  <a:schemeClr val="bg1">
                    <a:lumMod val="95000"/>
                  </a:schemeClr>
                </a:solidFill>
              </a:rPr>
              <a:t>轻量 可扩展 高度可定制</a:t>
            </a:r>
            <a:r>
              <a:rPr lang="zh-CN" altLang="en-US" sz="1400" i="1" dirty="0">
                <a:solidFill>
                  <a:schemeClr val="bg1">
                    <a:lumMod val="95000"/>
                  </a:schemeClr>
                </a:solidFill>
              </a:rPr>
              <a:t> </a:t>
            </a:r>
            <a:r>
              <a:rPr lang="zh-CN" altLang="en-US" sz="1400" dirty="0">
                <a:solidFill>
                  <a:schemeClr val="bg1">
                    <a:lumMod val="95000"/>
                  </a:schemeClr>
                </a:solidFill>
              </a:rPr>
              <a:t>的期望</a:t>
            </a:r>
            <a:r>
              <a:rPr lang="en-US" altLang="zh-CN" sz="1400" dirty="0">
                <a:solidFill>
                  <a:schemeClr val="bg1">
                    <a:lumMod val="95000"/>
                  </a:schemeClr>
                </a:solidFill>
              </a:rPr>
              <a:t>,</a:t>
            </a:r>
            <a:r>
              <a:rPr lang="zh-CN" altLang="en-US" sz="1400" dirty="0">
                <a:solidFill>
                  <a:schemeClr val="bg1">
                    <a:lumMod val="95000"/>
                  </a:schemeClr>
                </a:solidFill>
              </a:rPr>
              <a:t> 同时也是对 </a:t>
            </a:r>
            <a:r>
              <a:rPr lang="zh-CN" altLang="en-US" sz="1400" b="1" i="1" dirty="0">
                <a:solidFill>
                  <a:schemeClr val="bg1">
                    <a:lumMod val="95000"/>
                  </a:schemeClr>
                </a:solidFill>
              </a:rPr>
              <a:t>一次性部署 </a:t>
            </a:r>
            <a:r>
              <a:rPr lang="zh-CN" altLang="en-US" sz="1400" dirty="0">
                <a:solidFill>
                  <a:schemeClr val="bg1">
                    <a:lumMod val="95000"/>
                  </a:schemeClr>
                </a:solidFill>
              </a:rPr>
              <a:t>的探索</a:t>
            </a:r>
            <a:endParaRPr lang="en-US" sz="1400" dirty="0">
              <a:solidFill>
                <a:schemeClr val="bg1">
                  <a:lumMod val="95000"/>
                </a:schemeClr>
              </a:solidFill>
            </a:endParaRPr>
          </a:p>
        </p:txBody>
      </p:sp>
      <p:grpSp>
        <p:nvGrpSpPr>
          <p:cNvPr id="49" name="Group 48"/>
          <p:cNvGrpSpPr/>
          <p:nvPr/>
        </p:nvGrpSpPr>
        <p:grpSpPr>
          <a:xfrm>
            <a:off x="3877265" y="4246469"/>
            <a:ext cx="1174768" cy="598311"/>
            <a:chOff x="1392536" y="2481978"/>
            <a:chExt cx="3229538" cy="393200"/>
          </a:xfrm>
        </p:grpSpPr>
        <p:cxnSp>
          <p:nvCxnSpPr>
            <p:cNvPr id="50" name="Straight Connector 49"/>
            <p:cNvCxnSpPr/>
            <p:nvPr/>
          </p:nvCxnSpPr>
          <p:spPr>
            <a:xfrm flipH="1" flipV="1">
              <a:off x="2654765" y="2481978"/>
              <a:ext cx="1967309" cy="3932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1392536" y="2481978"/>
              <a:ext cx="1298690" cy="0"/>
            </a:xfrm>
            <a:prstGeom prst="line">
              <a:avLst/>
            </a:prstGeom>
            <a:ln>
              <a:solidFill>
                <a:schemeClr val="bg1">
                  <a:lumMod val="9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52" name="TextBox 51"/>
          <p:cNvSpPr txBox="1"/>
          <p:nvPr/>
        </p:nvSpPr>
        <p:spPr>
          <a:xfrm>
            <a:off x="940690" y="4061794"/>
            <a:ext cx="2803525" cy="369332"/>
          </a:xfrm>
          <a:prstGeom prst="rect">
            <a:avLst/>
          </a:prstGeom>
          <a:noFill/>
        </p:spPr>
        <p:txBody>
          <a:bodyPr wrap="square" rtlCol="0">
            <a:spAutoFit/>
          </a:bodyPr>
          <a:lstStyle/>
          <a:p>
            <a:pPr algn="r"/>
            <a:r>
              <a:rPr lang="id-ID" b="1" i="1" dirty="0">
                <a:solidFill>
                  <a:schemeClr val="bg1"/>
                </a:solidFill>
              </a:rPr>
              <a:t>Low </a:t>
            </a:r>
            <a:r>
              <a:rPr lang="id-ID" b="1" i="1" dirty="0" err="1">
                <a:solidFill>
                  <a:schemeClr val="bg1"/>
                </a:solidFill>
              </a:rPr>
              <a:t>Dependence</a:t>
            </a:r>
            <a:endParaRPr lang="id-ID" b="1" i="1" dirty="0">
              <a:solidFill>
                <a:schemeClr val="bg1"/>
              </a:solidFill>
            </a:endParaRPr>
          </a:p>
        </p:txBody>
      </p:sp>
      <p:sp>
        <p:nvSpPr>
          <p:cNvPr id="53" name="Rectangle 52"/>
          <p:cNvSpPr/>
          <p:nvPr/>
        </p:nvSpPr>
        <p:spPr>
          <a:xfrm>
            <a:off x="940690" y="4428704"/>
            <a:ext cx="2803525" cy="954107"/>
          </a:xfrm>
          <a:prstGeom prst="rect">
            <a:avLst/>
          </a:prstGeom>
        </p:spPr>
        <p:txBody>
          <a:bodyPr wrap="square">
            <a:spAutoFit/>
          </a:bodyPr>
          <a:lstStyle/>
          <a:p>
            <a:pPr algn="r"/>
            <a:r>
              <a:rPr lang="en-US" sz="1400" b="1" dirty="0" err="1">
                <a:solidFill>
                  <a:schemeClr val="bg1">
                    <a:lumMod val="95000"/>
                  </a:schemeClr>
                </a:solidFill>
              </a:rPr>
              <a:t>低依赖性</a:t>
            </a:r>
            <a:r>
              <a:rPr lang="zh-CN" altLang="en-US" sz="1400" dirty="0">
                <a:solidFill>
                  <a:schemeClr val="bg1">
                    <a:lumMod val="95000"/>
                  </a:schemeClr>
                </a:solidFill>
              </a:rPr>
              <a:t> 则意味着 </a:t>
            </a:r>
            <a:r>
              <a:rPr lang="zh-CN" altLang="en-US" sz="1400" b="1" i="1" dirty="0">
                <a:solidFill>
                  <a:schemeClr val="bg1">
                    <a:lumMod val="95000"/>
                  </a:schemeClr>
                </a:solidFill>
              </a:rPr>
              <a:t>高适用性 </a:t>
            </a:r>
            <a:r>
              <a:rPr lang="zh-CN" altLang="en-US" sz="1400" dirty="0">
                <a:solidFill>
                  <a:schemeClr val="bg1">
                    <a:lumMod val="95000"/>
                  </a:schemeClr>
                </a:solidFill>
              </a:rPr>
              <a:t>和 </a:t>
            </a:r>
            <a:r>
              <a:rPr lang="zh-CN" altLang="en-US" sz="1400" b="1" i="1" dirty="0">
                <a:solidFill>
                  <a:schemeClr val="bg1">
                    <a:lumMod val="95000"/>
                  </a:schemeClr>
                </a:solidFill>
              </a:rPr>
              <a:t>快速部署 </a:t>
            </a:r>
            <a:r>
              <a:rPr lang="zh-CN" altLang="en-US" sz="1400" dirty="0">
                <a:solidFill>
                  <a:schemeClr val="bg1">
                    <a:lumMod val="95000"/>
                  </a:schemeClr>
                </a:solidFill>
              </a:rPr>
              <a:t>的可能</a:t>
            </a:r>
            <a:r>
              <a:rPr lang="en-US" altLang="zh-CN" sz="1400" dirty="0">
                <a:solidFill>
                  <a:schemeClr val="bg1">
                    <a:lumMod val="95000"/>
                  </a:schemeClr>
                </a:solidFill>
              </a:rPr>
              <a:t>,</a:t>
            </a:r>
            <a:r>
              <a:rPr lang="zh-CN" altLang="en-US" sz="1400" dirty="0">
                <a:solidFill>
                  <a:schemeClr val="bg1">
                    <a:lumMod val="95000"/>
                  </a:schemeClr>
                </a:solidFill>
              </a:rPr>
              <a:t> 而得益于 </a:t>
            </a:r>
            <a:r>
              <a:rPr lang="en-US" altLang="zh-CN" sz="1400" dirty="0">
                <a:solidFill>
                  <a:schemeClr val="bg1">
                    <a:lumMod val="95000"/>
                  </a:schemeClr>
                </a:solidFill>
              </a:rPr>
              <a:t>Golang</a:t>
            </a:r>
            <a:r>
              <a:rPr lang="zh-CN" altLang="en-US" sz="1400" dirty="0">
                <a:solidFill>
                  <a:schemeClr val="bg1">
                    <a:lumMod val="95000"/>
                  </a:schemeClr>
                </a:solidFill>
              </a:rPr>
              <a:t> 语言优异的静态编译特性</a:t>
            </a:r>
            <a:r>
              <a:rPr lang="en-US" altLang="zh-CN" sz="1400" dirty="0">
                <a:solidFill>
                  <a:schemeClr val="bg1">
                    <a:lumMod val="95000"/>
                  </a:schemeClr>
                </a:solidFill>
              </a:rPr>
              <a:t>,</a:t>
            </a:r>
            <a:r>
              <a:rPr lang="zh-CN" altLang="en-US" sz="1400" dirty="0">
                <a:solidFill>
                  <a:schemeClr val="bg1">
                    <a:lumMod val="95000"/>
                  </a:schemeClr>
                </a:solidFill>
              </a:rPr>
              <a:t> 也是的实现低依赖成为了可能</a:t>
            </a:r>
            <a:endParaRPr lang="en-US" sz="1400" dirty="0">
              <a:solidFill>
                <a:schemeClr val="bg1">
                  <a:lumMod val="95000"/>
                </a:schemeClr>
              </a:solidFill>
            </a:endParaRPr>
          </a:p>
        </p:txBody>
      </p:sp>
    </p:spTree>
    <p:extLst>
      <p:ext uri="{BB962C8B-B14F-4D97-AF65-F5344CB8AC3E}">
        <p14:creationId xmlns:p14="http://schemas.microsoft.com/office/powerpoint/2010/main" val="4017130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wipe(right)">
                                      <p:cBhvr>
                                        <p:cTn id="13" dur="500"/>
                                        <p:tgtEl>
                                          <p:spTgt spid="44"/>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wipe(up)">
                                      <p:cBhvr>
                                        <p:cTn id="17" dur="500"/>
                                        <p:tgtEl>
                                          <p:spTgt spid="46"/>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par>
                          <p:cTn id="22" fill="hold">
                            <p:stCondLst>
                              <p:cond delay="2000"/>
                            </p:stCondLst>
                            <p:childTnLst>
                              <p:par>
                                <p:cTn id="23" presetID="22" presetClass="entr" presetSubtype="2" fill="hold" nodeType="after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right)">
                                      <p:cBhvr>
                                        <p:cTn id="25" dur="500"/>
                                        <p:tgtEl>
                                          <p:spTgt spid="49"/>
                                        </p:tgtEl>
                                      </p:cBhvr>
                                    </p:animEffect>
                                  </p:childTnLst>
                                </p:cTn>
                              </p:par>
                            </p:childTnLst>
                          </p:cTn>
                        </p:par>
                        <p:par>
                          <p:cTn id="26" fill="hold">
                            <p:stCondLst>
                              <p:cond delay="2500"/>
                            </p:stCondLst>
                            <p:childTnLst>
                              <p:par>
                                <p:cTn id="27" presetID="22" presetClass="entr" presetSubtype="1" fill="hold" grpId="0"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up)">
                                      <p:cBhvr>
                                        <p:cTn id="29" dur="500"/>
                                        <p:tgtEl>
                                          <p:spTgt spid="52"/>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fade">
                                      <p:cBhvr>
                                        <p:cTn id="33" dur="500"/>
                                        <p:tgtEl>
                                          <p:spTgt spid="53"/>
                                        </p:tgtEl>
                                      </p:cBhvr>
                                    </p:animEffect>
                                  </p:childTnLst>
                                </p:cTn>
                              </p:par>
                            </p:childTnLst>
                          </p:cTn>
                        </p:par>
                        <p:par>
                          <p:cTn id="34" fill="hold">
                            <p:stCondLst>
                              <p:cond delay="3500"/>
                            </p:stCondLst>
                            <p:childTnLst>
                              <p:par>
                                <p:cTn id="35" presetID="22" presetClass="entr" presetSubtype="8" fill="hold" nodeType="after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wipe(left)">
                                      <p:cBhvr>
                                        <p:cTn id="37" dur="500"/>
                                        <p:tgtEl>
                                          <p:spTgt spid="39"/>
                                        </p:tgtEl>
                                      </p:cBhvr>
                                    </p:animEffect>
                                  </p:childTnLst>
                                </p:cTn>
                              </p:par>
                            </p:childTnLst>
                          </p:cTn>
                        </p:par>
                        <p:par>
                          <p:cTn id="38" fill="hold">
                            <p:stCondLst>
                              <p:cond delay="4000"/>
                            </p:stCondLst>
                            <p:childTnLst>
                              <p:par>
                                <p:cTn id="39" presetID="22" presetClass="entr" presetSubtype="1" fill="hold" grpId="0" nodeType="after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wipe(up)">
                                      <p:cBhvr>
                                        <p:cTn id="41" dur="500"/>
                                        <p:tgtEl>
                                          <p:spTgt spid="42"/>
                                        </p:tgtEl>
                                      </p:cBhvr>
                                    </p:animEffect>
                                  </p:childTnLst>
                                </p:cTn>
                              </p:par>
                            </p:childTnLst>
                          </p:cTn>
                        </p:par>
                        <p:par>
                          <p:cTn id="42" fill="hold">
                            <p:stCondLst>
                              <p:cond delay="4500"/>
                            </p:stCondLst>
                            <p:childTnLst>
                              <p:par>
                                <p:cTn id="43" presetID="10" presetClass="entr" presetSubtype="0" fill="hold" grpId="0" nodeType="after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fade">
                                      <p:cBhvr>
                                        <p:cTn id="4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6" grpId="0"/>
      <p:bldP spid="47" grpId="0"/>
      <p:bldP spid="52" grpId="0"/>
      <p:bldP spid="5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852714" y="1552138"/>
            <a:ext cx="5243286" cy="2527739"/>
            <a:chOff x="852714" y="1856936"/>
            <a:chExt cx="5243286" cy="2527739"/>
          </a:xfrm>
        </p:grpSpPr>
        <p:sp>
          <p:nvSpPr>
            <p:cNvPr id="4" name="AutoShape 1"/>
            <p:cNvSpPr>
              <a:spLocks/>
            </p:cNvSpPr>
            <p:nvPr/>
          </p:nvSpPr>
          <p:spPr bwMode="auto">
            <a:xfrm>
              <a:off x="852715" y="1856936"/>
              <a:ext cx="5243285" cy="2527739"/>
            </a:xfrm>
            <a:custGeom>
              <a:avLst/>
              <a:gdLst>
                <a:gd name="T0" fmla="*/ 1712119 w 21600"/>
                <a:gd name="T1" fmla="*/ 1022350 h 21600"/>
                <a:gd name="T2" fmla="*/ 1712119 w 21600"/>
                <a:gd name="T3" fmla="*/ 1022350 h 21600"/>
                <a:gd name="T4" fmla="*/ 1712119 w 21600"/>
                <a:gd name="T5" fmla="*/ 1022350 h 21600"/>
                <a:gd name="T6" fmla="*/ 1712119 w 21600"/>
                <a:gd name="T7" fmla="*/ 10223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solidFill>
              <a:schemeClr val="bg1">
                <a:alpha val="20000"/>
              </a:schemeClr>
            </a:solidFill>
            <a:ln w="25400" cap="flat" cmpd="sng">
              <a:solidFill>
                <a:srgbClr val="000000">
                  <a:alpha val="0"/>
                </a:srgbClr>
              </a:solidFill>
              <a:prstDash val="solid"/>
              <a:miter lim="0"/>
              <a:headEnd/>
              <a:tailEnd/>
            </a:ln>
            <a:effec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dirty="0"/>
            </a:p>
          </p:txBody>
        </p:sp>
        <p:sp>
          <p:nvSpPr>
            <p:cNvPr id="13" name="Rectangle 12"/>
            <p:cNvSpPr/>
            <p:nvPr/>
          </p:nvSpPr>
          <p:spPr>
            <a:xfrm>
              <a:off x="852714" y="1856936"/>
              <a:ext cx="281388" cy="2522978"/>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6096000" y="1552138"/>
            <a:ext cx="5219700" cy="2522978"/>
            <a:chOff x="6096000" y="1856936"/>
            <a:chExt cx="5372100" cy="2522978"/>
          </a:xfrm>
        </p:grpSpPr>
        <p:sp>
          <p:nvSpPr>
            <p:cNvPr id="5" name="AutoShape 2"/>
            <p:cNvSpPr>
              <a:spLocks/>
            </p:cNvSpPr>
            <p:nvPr/>
          </p:nvSpPr>
          <p:spPr bwMode="auto">
            <a:xfrm>
              <a:off x="6096000" y="1856936"/>
              <a:ext cx="5372100" cy="2522978"/>
            </a:xfrm>
            <a:custGeom>
              <a:avLst/>
              <a:gdLst>
                <a:gd name="T0" fmla="*/ 1671638 w 21600"/>
                <a:gd name="T1" fmla="*/ 1021557 h 21600"/>
                <a:gd name="T2" fmla="*/ 1671638 w 21600"/>
                <a:gd name="T3" fmla="*/ 1021557 h 21600"/>
                <a:gd name="T4" fmla="*/ 1671638 w 21600"/>
                <a:gd name="T5" fmla="*/ 1021557 h 21600"/>
                <a:gd name="T6" fmla="*/ 1671638 w 21600"/>
                <a:gd name="T7" fmla="*/ 102155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solidFill>
              <a:schemeClr val="bg1">
                <a:alpha val="40000"/>
              </a:schemeClr>
            </a:solidFill>
            <a:ln w="25400" cap="flat" cmpd="sng">
              <a:solidFill>
                <a:srgbClr val="000000">
                  <a:alpha val="0"/>
                </a:srgbClr>
              </a:solidFill>
              <a:prstDash val="solid"/>
              <a:miter lim="0"/>
              <a:headEnd/>
              <a:tailEnd/>
            </a:ln>
            <a:effec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dirty="0"/>
            </a:p>
          </p:txBody>
        </p:sp>
        <p:sp>
          <p:nvSpPr>
            <p:cNvPr id="14" name="Rectangle 13"/>
            <p:cNvSpPr/>
            <p:nvPr/>
          </p:nvSpPr>
          <p:spPr>
            <a:xfrm>
              <a:off x="11186712" y="1856936"/>
              <a:ext cx="281388" cy="2522978"/>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p:txBody>
          <a:bodyPr/>
          <a:lstStyle/>
          <a:p>
            <a:r>
              <a:rPr lang="en-US" altLang="zh-CN" dirty="0"/>
              <a:t>FRAMEWORK</a:t>
            </a:r>
            <a:endParaRPr lang="en-US" dirty="0"/>
          </a:p>
        </p:txBody>
      </p:sp>
      <p:sp>
        <p:nvSpPr>
          <p:cNvPr id="6" name="TextBox 5"/>
          <p:cNvSpPr txBox="1"/>
          <p:nvPr/>
        </p:nvSpPr>
        <p:spPr>
          <a:xfrm>
            <a:off x="2042966" y="1976737"/>
            <a:ext cx="3144172" cy="461665"/>
          </a:xfrm>
          <a:prstGeom prst="rect">
            <a:avLst/>
          </a:prstGeom>
          <a:noFill/>
        </p:spPr>
        <p:txBody>
          <a:bodyPr wrap="square" rtlCol="0">
            <a:spAutoFit/>
          </a:bodyPr>
          <a:lstStyle/>
          <a:p>
            <a:pPr algn="r"/>
            <a:r>
              <a:rPr lang="en-US" sz="2400" dirty="0">
                <a:solidFill>
                  <a:schemeClr val="bg1"/>
                </a:solidFill>
                <a:latin typeface="+mj-lt"/>
              </a:rPr>
              <a:t>Server</a:t>
            </a:r>
          </a:p>
        </p:txBody>
      </p:sp>
      <p:sp>
        <p:nvSpPr>
          <p:cNvPr id="7" name="TextBox 6"/>
          <p:cNvSpPr txBox="1"/>
          <p:nvPr/>
        </p:nvSpPr>
        <p:spPr>
          <a:xfrm>
            <a:off x="2107095" y="2675223"/>
            <a:ext cx="3080041" cy="954107"/>
          </a:xfrm>
          <a:prstGeom prst="rect">
            <a:avLst/>
          </a:prstGeom>
          <a:noFill/>
        </p:spPr>
        <p:txBody>
          <a:bodyPr wrap="square" rtlCol="0">
            <a:spAutoFit/>
          </a:bodyPr>
          <a:lstStyle/>
          <a:p>
            <a:pPr algn="r"/>
            <a:r>
              <a:rPr lang="en-US" sz="1400" b="1" dirty="0" err="1">
                <a:solidFill>
                  <a:schemeClr val="bg1"/>
                </a:solidFill>
              </a:rPr>
              <a:t>服务端</a:t>
            </a:r>
            <a:r>
              <a:rPr lang="zh-CN" altLang="en-US" sz="1400" dirty="0">
                <a:solidFill>
                  <a:schemeClr val="bg1"/>
                </a:solidFill>
              </a:rPr>
              <a:t> </a:t>
            </a:r>
            <a:r>
              <a:rPr lang="en-US" sz="1400" dirty="0" err="1">
                <a:solidFill>
                  <a:schemeClr val="bg1"/>
                </a:solidFill>
              </a:rPr>
              <a:t>是执行运维工作的核心</a:t>
            </a:r>
            <a:r>
              <a:rPr lang="en-US" altLang="zh-CN" sz="1400" dirty="0">
                <a:solidFill>
                  <a:schemeClr val="bg1"/>
                </a:solidFill>
              </a:rPr>
              <a:t>,</a:t>
            </a:r>
            <a:r>
              <a:rPr lang="zh-CN" altLang="en-US" sz="1400" dirty="0">
                <a:solidFill>
                  <a:schemeClr val="bg1"/>
                </a:solidFill>
              </a:rPr>
              <a:t> 然而由于基于组件化的设计</a:t>
            </a:r>
            <a:r>
              <a:rPr lang="en-US" altLang="zh-CN" sz="1400" dirty="0">
                <a:solidFill>
                  <a:schemeClr val="bg1"/>
                </a:solidFill>
              </a:rPr>
              <a:t>,</a:t>
            </a:r>
            <a:r>
              <a:rPr lang="zh-CN" altLang="en-US" sz="1400" dirty="0">
                <a:solidFill>
                  <a:schemeClr val="bg1"/>
                </a:solidFill>
              </a:rPr>
              <a:t> 服务端的本体只提供最简单的功能</a:t>
            </a:r>
            <a:r>
              <a:rPr lang="en-US" altLang="zh-CN" sz="1400" dirty="0">
                <a:solidFill>
                  <a:schemeClr val="bg1"/>
                </a:solidFill>
              </a:rPr>
              <a:t>,</a:t>
            </a:r>
            <a:r>
              <a:rPr lang="zh-CN" altLang="en-US" sz="1400" dirty="0">
                <a:solidFill>
                  <a:schemeClr val="bg1"/>
                </a:solidFill>
              </a:rPr>
              <a:t> 从而最大限度的实现 </a:t>
            </a:r>
            <a:r>
              <a:rPr lang="zh-CN" altLang="en-US" sz="1400" b="1" i="1" dirty="0">
                <a:solidFill>
                  <a:schemeClr val="bg1"/>
                </a:solidFill>
              </a:rPr>
              <a:t>轻量化 </a:t>
            </a:r>
            <a:r>
              <a:rPr lang="zh-CN" altLang="en-US" sz="1400" dirty="0">
                <a:solidFill>
                  <a:schemeClr val="bg1"/>
                </a:solidFill>
              </a:rPr>
              <a:t>和 </a:t>
            </a:r>
            <a:r>
              <a:rPr lang="zh-CN" altLang="en-US" sz="1400" b="1" i="1" dirty="0">
                <a:solidFill>
                  <a:schemeClr val="bg1"/>
                </a:solidFill>
              </a:rPr>
              <a:t>快速部署 </a:t>
            </a:r>
            <a:r>
              <a:rPr lang="zh-CN" altLang="en-US" sz="1400" dirty="0">
                <a:solidFill>
                  <a:schemeClr val="bg1"/>
                </a:solidFill>
              </a:rPr>
              <a:t>的需求</a:t>
            </a:r>
            <a:endParaRPr lang="en-US" sz="1400" b="1" i="1" dirty="0">
              <a:solidFill>
                <a:schemeClr val="bg1"/>
              </a:solidFill>
            </a:endParaRPr>
          </a:p>
        </p:txBody>
      </p:sp>
      <p:sp>
        <p:nvSpPr>
          <p:cNvPr id="10" name="TextBox 9"/>
          <p:cNvSpPr txBox="1"/>
          <p:nvPr/>
        </p:nvSpPr>
        <p:spPr>
          <a:xfrm>
            <a:off x="7004862" y="2058810"/>
            <a:ext cx="3144172" cy="461665"/>
          </a:xfrm>
          <a:prstGeom prst="rect">
            <a:avLst/>
          </a:prstGeom>
          <a:noFill/>
        </p:spPr>
        <p:txBody>
          <a:bodyPr wrap="square" rtlCol="0">
            <a:spAutoFit/>
          </a:bodyPr>
          <a:lstStyle/>
          <a:p>
            <a:r>
              <a:rPr lang="en-US" sz="2400" dirty="0">
                <a:solidFill>
                  <a:schemeClr val="bg1"/>
                </a:solidFill>
                <a:latin typeface="+mj-lt"/>
              </a:rPr>
              <a:t>Client</a:t>
            </a:r>
          </a:p>
        </p:txBody>
      </p:sp>
      <p:sp>
        <p:nvSpPr>
          <p:cNvPr id="12" name="TextBox 11"/>
          <p:cNvSpPr txBox="1"/>
          <p:nvPr/>
        </p:nvSpPr>
        <p:spPr>
          <a:xfrm>
            <a:off x="7004862" y="2675223"/>
            <a:ext cx="3144172" cy="738664"/>
          </a:xfrm>
          <a:prstGeom prst="rect">
            <a:avLst/>
          </a:prstGeom>
          <a:noFill/>
        </p:spPr>
        <p:txBody>
          <a:bodyPr wrap="square" rtlCol="0">
            <a:spAutoFit/>
          </a:bodyPr>
          <a:lstStyle/>
          <a:p>
            <a:r>
              <a:rPr lang="en-US" sz="1400" b="1" dirty="0" err="1">
                <a:solidFill>
                  <a:schemeClr val="bg1"/>
                </a:solidFill>
              </a:rPr>
              <a:t>客户端</a:t>
            </a:r>
            <a:r>
              <a:rPr lang="zh-CN" altLang="en-US" sz="1400" dirty="0">
                <a:solidFill>
                  <a:schemeClr val="bg1"/>
                </a:solidFill>
              </a:rPr>
              <a:t> 是连接服务端发布命令和结果展示的平台</a:t>
            </a:r>
            <a:r>
              <a:rPr lang="en-US" altLang="zh-CN" sz="1400" dirty="0">
                <a:solidFill>
                  <a:schemeClr val="bg1"/>
                </a:solidFill>
              </a:rPr>
              <a:t>,</a:t>
            </a:r>
            <a:r>
              <a:rPr lang="zh-CN" altLang="en-US" sz="1400" dirty="0">
                <a:solidFill>
                  <a:schemeClr val="bg1"/>
                </a:solidFill>
              </a:rPr>
              <a:t> 它的设计核心是让使用者能够更快速的上手并且更便捷的使用</a:t>
            </a:r>
            <a:endParaRPr lang="en-US" sz="1400" dirty="0">
              <a:solidFill>
                <a:schemeClr val="bg1"/>
              </a:solidFill>
            </a:endParaRPr>
          </a:p>
        </p:txBody>
      </p:sp>
      <p:sp>
        <p:nvSpPr>
          <p:cNvPr id="16" name="Oval 21"/>
          <p:cNvSpPr>
            <a:spLocks noChangeArrowheads="1"/>
          </p:cNvSpPr>
          <p:nvPr/>
        </p:nvSpPr>
        <p:spPr bwMode="auto">
          <a:xfrm>
            <a:off x="4337749" y="4292267"/>
            <a:ext cx="455195" cy="454318"/>
          </a:xfrm>
          <a:prstGeom prst="ellipse">
            <a:avLst/>
          </a:prstGeom>
          <a:solidFill>
            <a:schemeClr val="bg1">
              <a:alpha val="20000"/>
            </a:schemeClr>
          </a:solidFill>
          <a:ln w="38100">
            <a:solidFill>
              <a:schemeClr val="bg1">
                <a:alpha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Oval 21"/>
          <p:cNvSpPr>
            <a:spLocks noChangeArrowheads="1"/>
          </p:cNvSpPr>
          <p:nvPr/>
        </p:nvSpPr>
        <p:spPr bwMode="auto">
          <a:xfrm>
            <a:off x="4337748" y="4984028"/>
            <a:ext cx="455195" cy="454318"/>
          </a:xfrm>
          <a:prstGeom prst="ellipse">
            <a:avLst/>
          </a:prstGeom>
          <a:solidFill>
            <a:schemeClr val="bg1">
              <a:alpha val="20000"/>
            </a:schemeClr>
          </a:solidFill>
          <a:ln w="38100">
            <a:solidFill>
              <a:schemeClr val="bg1">
                <a:alpha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TextBox 26"/>
          <p:cNvSpPr txBox="1"/>
          <p:nvPr/>
        </p:nvSpPr>
        <p:spPr>
          <a:xfrm>
            <a:off x="1856935" y="4322216"/>
            <a:ext cx="2370305" cy="400110"/>
          </a:xfrm>
          <a:prstGeom prst="rect">
            <a:avLst/>
          </a:prstGeom>
          <a:noFill/>
        </p:spPr>
        <p:txBody>
          <a:bodyPr wrap="square" rtlCol="0">
            <a:spAutoFit/>
          </a:bodyPr>
          <a:lstStyle/>
          <a:p>
            <a:pPr algn="r"/>
            <a:r>
              <a:rPr lang="en-US" sz="2000" dirty="0" err="1">
                <a:solidFill>
                  <a:schemeClr val="bg1"/>
                </a:solidFill>
              </a:rPr>
              <a:t>服务端重启</a:t>
            </a:r>
            <a:endParaRPr lang="en-US" sz="2000" dirty="0">
              <a:solidFill>
                <a:schemeClr val="bg1"/>
              </a:solidFill>
            </a:endParaRPr>
          </a:p>
        </p:txBody>
      </p:sp>
      <p:sp>
        <p:nvSpPr>
          <p:cNvPr id="28" name="TextBox 27"/>
          <p:cNvSpPr txBox="1"/>
          <p:nvPr/>
        </p:nvSpPr>
        <p:spPr>
          <a:xfrm>
            <a:off x="1856935" y="5011664"/>
            <a:ext cx="2370303" cy="400110"/>
          </a:xfrm>
          <a:prstGeom prst="rect">
            <a:avLst/>
          </a:prstGeom>
          <a:noFill/>
        </p:spPr>
        <p:txBody>
          <a:bodyPr wrap="square" rtlCol="0">
            <a:spAutoFit/>
          </a:bodyPr>
          <a:lstStyle/>
          <a:p>
            <a:pPr algn="r"/>
            <a:r>
              <a:rPr lang="en-US" sz="2000" dirty="0" err="1">
                <a:solidFill>
                  <a:schemeClr val="bg1"/>
                </a:solidFill>
              </a:rPr>
              <a:t>文件上传</a:t>
            </a:r>
            <a:endParaRPr lang="en-US" sz="2000" dirty="0">
              <a:solidFill>
                <a:schemeClr val="bg1"/>
              </a:solidFill>
            </a:endParaRPr>
          </a:p>
        </p:txBody>
      </p:sp>
      <p:sp>
        <p:nvSpPr>
          <p:cNvPr id="31" name="Oval 21"/>
          <p:cNvSpPr>
            <a:spLocks noChangeArrowheads="1"/>
          </p:cNvSpPr>
          <p:nvPr/>
        </p:nvSpPr>
        <p:spPr bwMode="auto">
          <a:xfrm>
            <a:off x="7404563" y="4287627"/>
            <a:ext cx="455195" cy="454318"/>
          </a:xfrm>
          <a:prstGeom prst="ellipse">
            <a:avLst/>
          </a:prstGeom>
          <a:solidFill>
            <a:schemeClr val="bg1">
              <a:alpha val="20000"/>
            </a:schemeClr>
          </a:solidFill>
          <a:ln w="38100">
            <a:solidFill>
              <a:schemeClr val="bg1">
                <a:alpha val="50000"/>
              </a:schemeClr>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 name="Oval 21"/>
          <p:cNvSpPr>
            <a:spLocks noChangeArrowheads="1"/>
          </p:cNvSpPr>
          <p:nvPr/>
        </p:nvSpPr>
        <p:spPr bwMode="auto">
          <a:xfrm>
            <a:off x="7404562" y="4979388"/>
            <a:ext cx="455195" cy="454318"/>
          </a:xfrm>
          <a:prstGeom prst="ellipse">
            <a:avLst/>
          </a:prstGeom>
          <a:solidFill>
            <a:schemeClr val="bg1">
              <a:alpha val="20000"/>
            </a:schemeClr>
          </a:solidFill>
          <a:ln w="38100">
            <a:solidFill>
              <a:schemeClr val="bg1">
                <a:alpha val="50000"/>
              </a:schemeClr>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TextBox 36"/>
          <p:cNvSpPr txBox="1"/>
          <p:nvPr/>
        </p:nvSpPr>
        <p:spPr>
          <a:xfrm>
            <a:off x="8000168" y="4305743"/>
            <a:ext cx="2415075" cy="400110"/>
          </a:xfrm>
          <a:prstGeom prst="rect">
            <a:avLst/>
          </a:prstGeom>
          <a:noFill/>
        </p:spPr>
        <p:txBody>
          <a:bodyPr wrap="square" rtlCol="0">
            <a:spAutoFit/>
          </a:bodyPr>
          <a:lstStyle/>
          <a:p>
            <a:r>
              <a:rPr lang="en-US" sz="2000" dirty="0" err="1">
                <a:solidFill>
                  <a:schemeClr val="bg1"/>
                </a:solidFill>
              </a:rPr>
              <a:t>命令自动补全</a:t>
            </a:r>
            <a:endParaRPr lang="en-US" sz="2000" dirty="0">
              <a:solidFill>
                <a:schemeClr val="bg1"/>
              </a:solidFill>
            </a:endParaRPr>
          </a:p>
        </p:txBody>
      </p:sp>
      <p:sp>
        <p:nvSpPr>
          <p:cNvPr id="38" name="TextBox 37"/>
          <p:cNvSpPr txBox="1"/>
          <p:nvPr/>
        </p:nvSpPr>
        <p:spPr>
          <a:xfrm>
            <a:off x="8000169" y="5015030"/>
            <a:ext cx="2415074" cy="400110"/>
          </a:xfrm>
          <a:prstGeom prst="rect">
            <a:avLst/>
          </a:prstGeom>
          <a:noFill/>
        </p:spPr>
        <p:txBody>
          <a:bodyPr wrap="square" rtlCol="0">
            <a:spAutoFit/>
          </a:bodyPr>
          <a:lstStyle/>
          <a:p>
            <a:r>
              <a:rPr lang="en-US" sz="2000" dirty="0" err="1">
                <a:solidFill>
                  <a:schemeClr val="bg1"/>
                </a:solidFill>
              </a:rPr>
              <a:t>文字和表格展示</a:t>
            </a:r>
            <a:endParaRPr lang="en-US" sz="2000" dirty="0">
              <a:solidFill>
                <a:schemeClr val="bg1"/>
              </a:solidFill>
            </a:endParaRPr>
          </a:p>
        </p:txBody>
      </p:sp>
      <p:sp>
        <p:nvSpPr>
          <p:cNvPr id="39" name="Freeform 26"/>
          <p:cNvSpPr>
            <a:spLocks/>
          </p:cNvSpPr>
          <p:nvPr/>
        </p:nvSpPr>
        <p:spPr bwMode="auto">
          <a:xfrm>
            <a:off x="4380941" y="4151175"/>
            <a:ext cx="507963" cy="52680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26"/>
          <p:cNvSpPr>
            <a:spLocks/>
          </p:cNvSpPr>
          <p:nvPr/>
        </p:nvSpPr>
        <p:spPr bwMode="auto">
          <a:xfrm>
            <a:off x="4380940" y="4827910"/>
            <a:ext cx="507963" cy="52680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Freeform 26"/>
          <p:cNvSpPr>
            <a:spLocks/>
          </p:cNvSpPr>
          <p:nvPr/>
        </p:nvSpPr>
        <p:spPr bwMode="auto">
          <a:xfrm>
            <a:off x="7470456" y="4143717"/>
            <a:ext cx="507963" cy="52680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2" name="Freeform 26"/>
          <p:cNvSpPr>
            <a:spLocks/>
          </p:cNvSpPr>
          <p:nvPr/>
        </p:nvSpPr>
        <p:spPr bwMode="auto">
          <a:xfrm>
            <a:off x="7462304" y="4850526"/>
            <a:ext cx="507963" cy="52680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49" name="Straight Connector 48"/>
          <p:cNvCxnSpPr/>
          <p:nvPr/>
        </p:nvCxnSpPr>
        <p:spPr>
          <a:xfrm flipV="1">
            <a:off x="1613399" y="6404016"/>
            <a:ext cx="4475747" cy="22994"/>
          </a:xfrm>
          <a:prstGeom prst="line">
            <a:avLst/>
          </a:prstGeom>
          <a:ln>
            <a:solidFill>
              <a:schemeClr val="bg1">
                <a:alpha val="50000"/>
              </a:schemeClr>
            </a:solidFill>
            <a:prstDash val="lgDash"/>
            <a:headEnd type="oval"/>
            <a:tailEnd type="none" w="sm" len="sm"/>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089146" y="5738771"/>
            <a:ext cx="5766" cy="670396"/>
          </a:xfrm>
          <a:prstGeom prst="line">
            <a:avLst/>
          </a:prstGeom>
          <a:ln>
            <a:solidFill>
              <a:schemeClr val="bg1">
                <a:alpha val="50000"/>
              </a:schemeClr>
            </a:solidFill>
            <a:prstDash val="lgDash"/>
            <a:headEnd type="oval"/>
            <a:tailEnd type="none" w="sm" len="sm"/>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6096000" y="6398344"/>
            <a:ext cx="4319243" cy="0"/>
          </a:xfrm>
          <a:prstGeom prst="line">
            <a:avLst/>
          </a:prstGeom>
          <a:ln>
            <a:solidFill>
              <a:schemeClr val="bg1">
                <a:alpha val="50000"/>
              </a:schemeClr>
            </a:solidFill>
            <a:prstDash val="lgDash"/>
            <a:headEnd type="oval"/>
            <a:tailEnd type="none" w="sm" len="sm"/>
          </a:ln>
        </p:spPr>
        <p:style>
          <a:lnRef idx="1">
            <a:schemeClr val="accent1"/>
          </a:lnRef>
          <a:fillRef idx="0">
            <a:schemeClr val="accent1"/>
          </a:fillRef>
          <a:effectRef idx="0">
            <a:schemeClr val="accent1"/>
          </a:effectRef>
          <a:fontRef idx="minor">
            <a:schemeClr val="tx1"/>
          </a:fontRef>
        </p:style>
      </p:cxnSp>
      <p:sp>
        <p:nvSpPr>
          <p:cNvPr id="30" name="Oval 21">
            <a:extLst>
              <a:ext uri="{FF2B5EF4-FFF2-40B4-BE49-F238E27FC236}">
                <a16:creationId xmlns:a16="http://schemas.microsoft.com/office/drawing/2014/main" id="{D39350C0-ABD3-F243-AB37-15684656FB54}"/>
              </a:ext>
            </a:extLst>
          </p:cNvPr>
          <p:cNvSpPr>
            <a:spLocks noChangeArrowheads="1"/>
          </p:cNvSpPr>
          <p:nvPr/>
        </p:nvSpPr>
        <p:spPr bwMode="auto">
          <a:xfrm>
            <a:off x="4337748" y="5748277"/>
            <a:ext cx="455195" cy="454318"/>
          </a:xfrm>
          <a:prstGeom prst="ellipse">
            <a:avLst/>
          </a:prstGeom>
          <a:solidFill>
            <a:schemeClr val="bg1">
              <a:alpha val="20000"/>
            </a:schemeClr>
          </a:solidFill>
          <a:ln w="38100">
            <a:solidFill>
              <a:schemeClr val="bg1">
                <a:alpha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26">
            <a:extLst>
              <a:ext uri="{FF2B5EF4-FFF2-40B4-BE49-F238E27FC236}">
                <a16:creationId xmlns:a16="http://schemas.microsoft.com/office/drawing/2014/main" id="{8EBF77D3-8212-0445-AD9C-7D8FAE965393}"/>
              </a:ext>
            </a:extLst>
          </p:cNvPr>
          <p:cNvSpPr>
            <a:spLocks/>
          </p:cNvSpPr>
          <p:nvPr/>
        </p:nvSpPr>
        <p:spPr bwMode="auto">
          <a:xfrm>
            <a:off x="4380940" y="5592159"/>
            <a:ext cx="507963" cy="52680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TextBox 27">
            <a:extLst>
              <a:ext uri="{FF2B5EF4-FFF2-40B4-BE49-F238E27FC236}">
                <a16:creationId xmlns:a16="http://schemas.microsoft.com/office/drawing/2014/main" id="{FBDB0CE1-98E0-6A45-8B49-83662DA794B1}"/>
              </a:ext>
            </a:extLst>
          </p:cNvPr>
          <p:cNvSpPr txBox="1"/>
          <p:nvPr/>
        </p:nvSpPr>
        <p:spPr>
          <a:xfrm>
            <a:off x="1822089" y="5710308"/>
            <a:ext cx="2370303" cy="400110"/>
          </a:xfrm>
          <a:prstGeom prst="rect">
            <a:avLst/>
          </a:prstGeom>
          <a:noFill/>
        </p:spPr>
        <p:txBody>
          <a:bodyPr wrap="square" rtlCol="0">
            <a:spAutoFit/>
          </a:bodyPr>
          <a:lstStyle/>
          <a:p>
            <a:pPr algn="r"/>
            <a:r>
              <a:rPr lang="en-US" sz="2000" dirty="0" err="1">
                <a:solidFill>
                  <a:schemeClr val="bg1"/>
                </a:solidFill>
              </a:rPr>
              <a:t>插件执行</a:t>
            </a:r>
            <a:endParaRPr lang="en-US" sz="2000" dirty="0">
              <a:solidFill>
                <a:schemeClr val="bg1"/>
              </a:solidFill>
            </a:endParaRPr>
          </a:p>
        </p:txBody>
      </p:sp>
      <p:sp>
        <p:nvSpPr>
          <p:cNvPr id="34" name="Oval 21">
            <a:extLst>
              <a:ext uri="{FF2B5EF4-FFF2-40B4-BE49-F238E27FC236}">
                <a16:creationId xmlns:a16="http://schemas.microsoft.com/office/drawing/2014/main" id="{9A51BCB9-D1A2-2E48-96E5-15984AFE6904}"/>
              </a:ext>
            </a:extLst>
          </p:cNvPr>
          <p:cNvSpPr>
            <a:spLocks noChangeArrowheads="1"/>
          </p:cNvSpPr>
          <p:nvPr/>
        </p:nvSpPr>
        <p:spPr bwMode="auto">
          <a:xfrm>
            <a:off x="7404562" y="5727315"/>
            <a:ext cx="455195" cy="454318"/>
          </a:xfrm>
          <a:prstGeom prst="ellipse">
            <a:avLst/>
          </a:prstGeom>
          <a:solidFill>
            <a:schemeClr val="bg1">
              <a:alpha val="20000"/>
            </a:schemeClr>
          </a:solidFill>
          <a:ln w="38100">
            <a:solidFill>
              <a:schemeClr val="bg1">
                <a:alpha val="50000"/>
              </a:schemeClr>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TextBox 37">
            <a:extLst>
              <a:ext uri="{FF2B5EF4-FFF2-40B4-BE49-F238E27FC236}">
                <a16:creationId xmlns:a16="http://schemas.microsoft.com/office/drawing/2014/main" id="{1321AF8F-F08E-1846-B6D5-2DE09A5350AE}"/>
              </a:ext>
            </a:extLst>
          </p:cNvPr>
          <p:cNvSpPr txBox="1"/>
          <p:nvPr/>
        </p:nvSpPr>
        <p:spPr>
          <a:xfrm>
            <a:off x="8000169" y="5762957"/>
            <a:ext cx="2415074" cy="400110"/>
          </a:xfrm>
          <a:prstGeom prst="rect">
            <a:avLst/>
          </a:prstGeom>
          <a:noFill/>
        </p:spPr>
        <p:txBody>
          <a:bodyPr wrap="square" rtlCol="0">
            <a:spAutoFit/>
          </a:bodyPr>
          <a:lstStyle/>
          <a:p>
            <a:r>
              <a:rPr lang="en-US" sz="2000" dirty="0" err="1">
                <a:solidFill>
                  <a:schemeClr val="bg1"/>
                </a:solidFill>
              </a:rPr>
              <a:t>本地插件执行</a:t>
            </a:r>
            <a:endParaRPr lang="en-US" sz="2000" dirty="0">
              <a:solidFill>
                <a:schemeClr val="bg1"/>
              </a:solidFill>
            </a:endParaRPr>
          </a:p>
        </p:txBody>
      </p:sp>
      <p:sp>
        <p:nvSpPr>
          <p:cNvPr id="43" name="Freeform 26">
            <a:extLst>
              <a:ext uri="{FF2B5EF4-FFF2-40B4-BE49-F238E27FC236}">
                <a16:creationId xmlns:a16="http://schemas.microsoft.com/office/drawing/2014/main" id="{D525ED78-D3BF-244E-955B-911B157B54EB}"/>
              </a:ext>
            </a:extLst>
          </p:cNvPr>
          <p:cNvSpPr>
            <a:spLocks/>
          </p:cNvSpPr>
          <p:nvPr/>
        </p:nvSpPr>
        <p:spPr bwMode="auto">
          <a:xfrm>
            <a:off x="7462304" y="5598453"/>
            <a:ext cx="507963" cy="52680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736656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down)">
                                      <p:cBhvr>
                                        <p:cTn id="7" dur="500"/>
                                        <p:tgtEl>
                                          <p:spTgt spid="45"/>
                                        </p:tgtEl>
                                      </p:cBhvr>
                                    </p:animEffect>
                                  </p:childTnLst>
                                </p:cTn>
                              </p:par>
                              <p:par>
                                <p:cTn id="8" presetID="22" presetClass="entr" presetSubtype="1"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wipe(up)">
                                      <p:cBhvr>
                                        <p:cTn id="10" dur="500"/>
                                        <p:tgtEl>
                                          <p:spTgt spid="46"/>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right)">
                                      <p:cBhvr>
                                        <p:cTn id="14" dur="500"/>
                                        <p:tgtEl>
                                          <p:spTgt spid="6"/>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par>
                          <p:cTn id="25" fill="hold">
                            <p:stCondLst>
                              <p:cond delay="1500"/>
                            </p:stCondLst>
                            <p:childTnLst>
                              <p:par>
                                <p:cTn id="26" presetID="22" presetClass="entr" presetSubtype="1" fill="hold" nodeType="after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wipe(up)">
                                      <p:cBhvr>
                                        <p:cTn id="28" dur="500"/>
                                        <p:tgtEl>
                                          <p:spTgt spid="51"/>
                                        </p:tgtEl>
                                      </p:cBhvr>
                                    </p:animEffect>
                                  </p:childTnLst>
                                </p:cTn>
                              </p:par>
                            </p:childTnLst>
                          </p:cTn>
                        </p:par>
                        <p:par>
                          <p:cTn id="29" fill="hold">
                            <p:stCondLst>
                              <p:cond delay="2000"/>
                            </p:stCondLst>
                            <p:childTnLst>
                              <p:par>
                                <p:cTn id="30" presetID="22" presetClass="entr" presetSubtype="2" fill="hold" nodeType="after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wipe(right)">
                                      <p:cBhvr>
                                        <p:cTn id="32" dur="500"/>
                                        <p:tgtEl>
                                          <p:spTgt spid="49"/>
                                        </p:tgtEl>
                                      </p:cBhvr>
                                    </p:animEffect>
                                  </p:childTnLst>
                                </p:cTn>
                              </p:par>
                              <p:par>
                                <p:cTn id="33" presetID="22" presetClass="entr" presetSubtype="8" fill="hold" nodeType="with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wipe(left)">
                                      <p:cBhvr>
                                        <p:cTn id="35" dur="500"/>
                                        <p:tgtEl>
                                          <p:spTgt spid="56"/>
                                        </p:tgtEl>
                                      </p:cBhvr>
                                    </p:animEffect>
                                  </p:childTnLst>
                                </p:cTn>
                              </p:par>
                            </p:childTnLst>
                          </p:cTn>
                        </p:par>
                        <p:par>
                          <p:cTn id="36" fill="hold">
                            <p:stCondLst>
                              <p:cond delay="2500"/>
                            </p:stCondLst>
                            <p:childTnLst>
                              <p:par>
                                <p:cTn id="37" presetID="53" presetClass="entr" presetSubtype="16"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p:cTn id="39" dur="500" fill="hold"/>
                                        <p:tgtEl>
                                          <p:spTgt spid="16"/>
                                        </p:tgtEl>
                                        <p:attrNameLst>
                                          <p:attrName>ppt_w</p:attrName>
                                        </p:attrNameLst>
                                      </p:cBhvr>
                                      <p:tavLst>
                                        <p:tav tm="0">
                                          <p:val>
                                            <p:fltVal val="0"/>
                                          </p:val>
                                        </p:tav>
                                        <p:tav tm="100000">
                                          <p:val>
                                            <p:strVal val="#ppt_w"/>
                                          </p:val>
                                        </p:tav>
                                      </p:tavLst>
                                    </p:anim>
                                    <p:anim calcmode="lin" valueType="num">
                                      <p:cBhvr>
                                        <p:cTn id="40" dur="500" fill="hold"/>
                                        <p:tgtEl>
                                          <p:spTgt spid="16"/>
                                        </p:tgtEl>
                                        <p:attrNameLst>
                                          <p:attrName>ppt_h</p:attrName>
                                        </p:attrNameLst>
                                      </p:cBhvr>
                                      <p:tavLst>
                                        <p:tav tm="0">
                                          <p:val>
                                            <p:fltVal val="0"/>
                                          </p:val>
                                        </p:tav>
                                        <p:tav tm="100000">
                                          <p:val>
                                            <p:strVal val="#ppt_h"/>
                                          </p:val>
                                        </p:tav>
                                      </p:tavLst>
                                    </p:anim>
                                    <p:animEffect transition="in" filter="fade">
                                      <p:cBhvr>
                                        <p:cTn id="41" dur="500"/>
                                        <p:tgtEl>
                                          <p:spTgt spid="16"/>
                                        </p:tgtEl>
                                      </p:cBhvr>
                                    </p:animEffect>
                                  </p:childTnLst>
                                </p:cTn>
                              </p:par>
                            </p:childTnLst>
                          </p:cTn>
                        </p:par>
                        <p:par>
                          <p:cTn id="42" fill="hold">
                            <p:stCondLst>
                              <p:cond delay="3000"/>
                            </p:stCondLst>
                            <p:childTnLst>
                              <p:par>
                                <p:cTn id="43" presetID="22" presetClass="entr" presetSubtype="2" fill="hold" grpId="0" nodeType="after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wipe(right)">
                                      <p:cBhvr>
                                        <p:cTn id="45" dur="500"/>
                                        <p:tgtEl>
                                          <p:spTgt spid="27"/>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25"/>
                                        </p:tgtEl>
                                        <p:attrNameLst>
                                          <p:attrName>style.visibility</p:attrName>
                                        </p:attrNameLst>
                                      </p:cBhvr>
                                      <p:to>
                                        <p:strVal val="visible"/>
                                      </p:to>
                                    </p:set>
                                    <p:anim calcmode="lin" valueType="num">
                                      <p:cBhvr>
                                        <p:cTn id="49" dur="500" fill="hold"/>
                                        <p:tgtEl>
                                          <p:spTgt spid="25"/>
                                        </p:tgtEl>
                                        <p:attrNameLst>
                                          <p:attrName>ppt_w</p:attrName>
                                        </p:attrNameLst>
                                      </p:cBhvr>
                                      <p:tavLst>
                                        <p:tav tm="0">
                                          <p:val>
                                            <p:fltVal val="0"/>
                                          </p:val>
                                        </p:tav>
                                        <p:tav tm="100000">
                                          <p:val>
                                            <p:strVal val="#ppt_w"/>
                                          </p:val>
                                        </p:tav>
                                      </p:tavLst>
                                    </p:anim>
                                    <p:anim calcmode="lin" valueType="num">
                                      <p:cBhvr>
                                        <p:cTn id="50" dur="500" fill="hold"/>
                                        <p:tgtEl>
                                          <p:spTgt spid="25"/>
                                        </p:tgtEl>
                                        <p:attrNameLst>
                                          <p:attrName>ppt_h</p:attrName>
                                        </p:attrNameLst>
                                      </p:cBhvr>
                                      <p:tavLst>
                                        <p:tav tm="0">
                                          <p:val>
                                            <p:fltVal val="0"/>
                                          </p:val>
                                        </p:tav>
                                        <p:tav tm="100000">
                                          <p:val>
                                            <p:strVal val="#ppt_h"/>
                                          </p:val>
                                        </p:tav>
                                      </p:tavLst>
                                    </p:anim>
                                    <p:animEffect transition="in" filter="fade">
                                      <p:cBhvr>
                                        <p:cTn id="51" dur="500"/>
                                        <p:tgtEl>
                                          <p:spTgt spid="25"/>
                                        </p:tgtEl>
                                      </p:cBhvr>
                                    </p:animEffect>
                                  </p:childTnLst>
                                </p:cTn>
                              </p:par>
                            </p:childTnLst>
                          </p:cTn>
                        </p:par>
                        <p:par>
                          <p:cTn id="52" fill="hold">
                            <p:stCondLst>
                              <p:cond delay="4000"/>
                            </p:stCondLst>
                            <p:childTnLst>
                              <p:par>
                                <p:cTn id="53" presetID="22" presetClass="entr" presetSubtype="2" fill="hold" grpId="0" nodeType="after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right)">
                                      <p:cBhvr>
                                        <p:cTn id="55" dur="500"/>
                                        <p:tgtEl>
                                          <p:spTgt spid="28"/>
                                        </p:tgtEl>
                                      </p:cBhvr>
                                    </p:animEffect>
                                  </p:childTnLst>
                                </p:cTn>
                              </p:par>
                            </p:childTnLst>
                          </p:cTn>
                        </p:par>
                        <p:par>
                          <p:cTn id="56" fill="hold">
                            <p:stCondLst>
                              <p:cond delay="4500"/>
                            </p:stCondLst>
                            <p:childTnLst>
                              <p:par>
                                <p:cTn id="57" presetID="53" presetClass="entr" presetSubtype="16" fill="hold" grpId="0" nodeType="afterEffect">
                                  <p:stCondLst>
                                    <p:cond delay="0"/>
                                  </p:stCondLst>
                                  <p:childTnLst>
                                    <p:set>
                                      <p:cBhvr>
                                        <p:cTn id="58" dur="1" fill="hold">
                                          <p:stCondLst>
                                            <p:cond delay="0"/>
                                          </p:stCondLst>
                                        </p:cTn>
                                        <p:tgtEl>
                                          <p:spTgt spid="30"/>
                                        </p:tgtEl>
                                        <p:attrNameLst>
                                          <p:attrName>style.visibility</p:attrName>
                                        </p:attrNameLst>
                                      </p:cBhvr>
                                      <p:to>
                                        <p:strVal val="visible"/>
                                      </p:to>
                                    </p:set>
                                    <p:anim calcmode="lin" valueType="num">
                                      <p:cBhvr>
                                        <p:cTn id="59" dur="500" fill="hold"/>
                                        <p:tgtEl>
                                          <p:spTgt spid="30"/>
                                        </p:tgtEl>
                                        <p:attrNameLst>
                                          <p:attrName>ppt_w</p:attrName>
                                        </p:attrNameLst>
                                      </p:cBhvr>
                                      <p:tavLst>
                                        <p:tav tm="0">
                                          <p:val>
                                            <p:fltVal val="0"/>
                                          </p:val>
                                        </p:tav>
                                        <p:tav tm="100000">
                                          <p:val>
                                            <p:strVal val="#ppt_w"/>
                                          </p:val>
                                        </p:tav>
                                      </p:tavLst>
                                    </p:anim>
                                    <p:anim calcmode="lin" valueType="num">
                                      <p:cBhvr>
                                        <p:cTn id="60" dur="500" fill="hold"/>
                                        <p:tgtEl>
                                          <p:spTgt spid="30"/>
                                        </p:tgtEl>
                                        <p:attrNameLst>
                                          <p:attrName>ppt_h</p:attrName>
                                        </p:attrNameLst>
                                      </p:cBhvr>
                                      <p:tavLst>
                                        <p:tav tm="0">
                                          <p:val>
                                            <p:fltVal val="0"/>
                                          </p:val>
                                        </p:tav>
                                        <p:tav tm="100000">
                                          <p:val>
                                            <p:strVal val="#ppt_h"/>
                                          </p:val>
                                        </p:tav>
                                      </p:tavLst>
                                    </p:anim>
                                    <p:animEffect transition="in" filter="fade">
                                      <p:cBhvr>
                                        <p:cTn id="61" dur="500"/>
                                        <p:tgtEl>
                                          <p:spTgt spid="30"/>
                                        </p:tgtEl>
                                      </p:cBhvr>
                                    </p:animEffect>
                                  </p:childTnLst>
                                </p:cTn>
                              </p:par>
                            </p:childTnLst>
                          </p:cTn>
                        </p:par>
                        <p:par>
                          <p:cTn id="62" fill="hold">
                            <p:stCondLst>
                              <p:cond delay="5000"/>
                            </p:stCondLst>
                            <p:childTnLst>
                              <p:par>
                                <p:cTn id="63" presetID="22" presetClass="entr" presetSubtype="2" fill="hold" grpId="0" nodeType="after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wipe(right)">
                                      <p:cBhvr>
                                        <p:cTn id="65" dur="500"/>
                                        <p:tgtEl>
                                          <p:spTgt spid="33"/>
                                        </p:tgtEl>
                                      </p:cBhvr>
                                    </p:animEffect>
                                  </p:childTnLst>
                                </p:cTn>
                              </p:par>
                            </p:childTnLst>
                          </p:cTn>
                        </p:par>
                        <p:par>
                          <p:cTn id="66" fill="hold">
                            <p:stCondLst>
                              <p:cond delay="5500"/>
                            </p:stCondLst>
                            <p:childTnLst>
                              <p:par>
                                <p:cTn id="67" presetID="53" presetClass="entr" presetSubtype="16" fill="hold" grpId="0" nodeType="afterEffect">
                                  <p:stCondLst>
                                    <p:cond delay="0"/>
                                  </p:stCondLst>
                                  <p:childTnLst>
                                    <p:set>
                                      <p:cBhvr>
                                        <p:cTn id="68" dur="1" fill="hold">
                                          <p:stCondLst>
                                            <p:cond delay="0"/>
                                          </p:stCondLst>
                                        </p:cTn>
                                        <p:tgtEl>
                                          <p:spTgt spid="31"/>
                                        </p:tgtEl>
                                        <p:attrNameLst>
                                          <p:attrName>style.visibility</p:attrName>
                                        </p:attrNameLst>
                                      </p:cBhvr>
                                      <p:to>
                                        <p:strVal val="visible"/>
                                      </p:to>
                                    </p:set>
                                    <p:anim calcmode="lin" valueType="num">
                                      <p:cBhvr>
                                        <p:cTn id="69" dur="500" fill="hold"/>
                                        <p:tgtEl>
                                          <p:spTgt spid="31"/>
                                        </p:tgtEl>
                                        <p:attrNameLst>
                                          <p:attrName>ppt_w</p:attrName>
                                        </p:attrNameLst>
                                      </p:cBhvr>
                                      <p:tavLst>
                                        <p:tav tm="0">
                                          <p:val>
                                            <p:fltVal val="0"/>
                                          </p:val>
                                        </p:tav>
                                        <p:tav tm="100000">
                                          <p:val>
                                            <p:strVal val="#ppt_w"/>
                                          </p:val>
                                        </p:tav>
                                      </p:tavLst>
                                    </p:anim>
                                    <p:anim calcmode="lin" valueType="num">
                                      <p:cBhvr>
                                        <p:cTn id="70" dur="500" fill="hold"/>
                                        <p:tgtEl>
                                          <p:spTgt spid="31"/>
                                        </p:tgtEl>
                                        <p:attrNameLst>
                                          <p:attrName>ppt_h</p:attrName>
                                        </p:attrNameLst>
                                      </p:cBhvr>
                                      <p:tavLst>
                                        <p:tav tm="0">
                                          <p:val>
                                            <p:fltVal val="0"/>
                                          </p:val>
                                        </p:tav>
                                        <p:tav tm="100000">
                                          <p:val>
                                            <p:strVal val="#ppt_h"/>
                                          </p:val>
                                        </p:tav>
                                      </p:tavLst>
                                    </p:anim>
                                    <p:animEffect transition="in" filter="fade">
                                      <p:cBhvr>
                                        <p:cTn id="71" dur="500"/>
                                        <p:tgtEl>
                                          <p:spTgt spid="31"/>
                                        </p:tgtEl>
                                      </p:cBhvr>
                                    </p:animEffect>
                                  </p:childTnLst>
                                </p:cTn>
                              </p:par>
                            </p:childTnLst>
                          </p:cTn>
                        </p:par>
                        <p:par>
                          <p:cTn id="72" fill="hold">
                            <p:stCondLst>
                              <p:cond delay="6000"/>
                            </p:stCondLst>
                            <p:childTnLst>
                              <p:par>
                                <p:cTn id="73" presetID="22" presetClass="entr" presetSubtype="8" fill="hold" grpId="0" nodeType="after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wipe(left)">
                                      <p:cBhvr>
                                        <p:cTn id="75" dur="500"/>
                                        <p:tgtEl>
                                          <p:spTgt spid="37"/>
                                        </p:tgtEl>
                                      </p:cBhvr>
                                    </p:animEffect>
                                  </p:childTnLst>
                                </p:cTn>
                              </p:par>
                            </p:childTnLst>
                          </p:cTn>
                        </p:par>
                        <p:par>
                          <p:cTn id="76" fill="hold">
                            <p:stCondLst>
                              <p:cond delay="6500"/>
                            </p:stCondLst>
                            <p:childTnLst>
                              <p:par>
                                <p:cTn id="77" presetID="53" presetClass="entr" presetSubtype="16" fill="hold" grpId="0" nodeType="afterEffect">
                                  <p:stCondLst>
                                    <p:cond delay="0"/>
                                  </p:stCondLst>
                                  <p:childTnLst>
                                    <p:set>
                                      <p:cBhvr>
                                        <p:cTn id="78" dur="1" fill="hold">
                                          <p:stCondLst>
                                            <p:cond delay="0"/>
                                          </p:stCondLst>
                                        </p:cTn>
                                        <p:tgtEl>
                                          <p:spTgt spid="35"/>
                                        </p:tgtEl>
                                        <p:attrNameLst>
                                          <p:attrName>style.visibility</p:attrName>
                                        </p:attrNameLst>
                                      </p:cBhvr>
                                      <p:to>
                                        <p:strVal val="visible"/>
                                      </p:to>
                                    </p:set>
                                    <p:anim calcmode="lin" valueType="num">
                                      <p:cBhvr>
                                        <p:cTn id="79" dur="500" fill="hold"/>
                                        <p:tgtEl>
                                          <p:spTgt spid="35"/>
                                        </p:tgtEl>
                                        <p:attrNameLst>
                                          <p:attrName>ppt_w</p:attrName>
                                        </p:attrNameLst>
                                      </p:cBhvr>
                                      <p:tavLst>
                                        <p:tav tm="0">
                                          <p:val>
                                            <p:fltVal val="0"/>
                                          </p:val>
                                        </p:tav>
                                        <p:tav tm="100000">
                                          <p:val>
                                            <p:strVal val="#ppt_w"/>
                                          </p:val>
                                        </p:tav>
                                      </p:tavLst>
                                    </p:anim>
                                    <p:anim calcmode="lin" valueType="num">
                                      <p:cBhvr>
                                        <p:cTn id="80" dur="500" fill="hold"/>
                                        <p:tgtEl>
                                          <p:spTgt spid="35"/>
                                        </p:tgtEl>
                                        <p:attrNameLst>
                                          <p:attrName>ppt_h</p:attrName>
                                        </p:attrNameLst>
                                      </p:cBhvr>
                                      <p:tavLst>
                                        <p:tav tm="0">
                                          <p:val>
                                            <p:fltVal val="0"/>
                                          </p:val>
                                        </p:tav>
                                        <p:tav tm="100000">
                                          <p:val>
                                            <p:strVal val="#ppt_h"/>
                                          </p:val>
                                        </p:tav>
                                      </p:tavLst>
                                    </p:anim>
                                    <p:animEffect transition="in" filter="fade">
                                      <p:cBhvr>
                                        <p:cTn id="81" dur="500"/>
                                        <p:tgtEl>
                                          <p:spTgt spid="35"/>
                                        </p:tgtEl>
                                      </p:cBhvr>
                                    </p:animEffect>
                                  </p:childTnLst>
                                </p:cTn>
                              </p:par>
                            </p:childTnLst>
                          </p:cTn>
                        </p:par>
                        <p:par>
                          <p:cTn id="82" fill="hold">
                            <p:stCondLst>
                              <p:cond delay="7000"/>
                            </p:stCondLst>
                            <p:childTnLst>
                              <p:par>
                                <p:cTn id="83" presetID="22" presetClass="entr" presetSubtype="8" fill="hold" grpId="0" nodeType="after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wipe(left)">
                                      <p:cBhvr>
                                        <p:cTn id="85" dur="500"/>
                                        <p:tgtEl>
                                          <p:spTgt spid="38"/>
                                        </p:tgtEl>
                                      </p:cBhvr>
                                    </p:animEffect>
                                  </p:childTnLst>
                                </p:cTn>
                              </p:par>
                            </p:childTnLst>
                          </p:cTn>
                        </p:par>
                        <p:par>
                          <p:cTn id="86" fill="hold">
                            <p:stCondLst>
                              <p:cond delay="7500"/>
                            </p:stCondLst>
                            <p:childTnLst>
                              <p:par>
                                <p:cTn id="87" presetID="53" presetClass="entr" presetSubtype="16" fill="hold" grpId="0" nodeType="afterEffect">
                                  <p:stCondLst>
                                    <p:cond delay="0"/>
                                  </p:stCondLst>
                                  <p:childTnLst>
                                    <p:set>
                                      <p:cBhvr>
                                        <p:cTn id="88" dur="1" fill="hold">
                                          <p:stCondLst>
                                            <p:cond delay="0"/>
                                          </p:stCondLst>
                                        </p:cTn>
                                        <p:tgtEl>
                                          <p:spTgt spid="34"/>
                                        </p:tgtEl>
                                        <p:attrNameLst>
                                          <p:attrName>style.visibility</p:attrName>
                                        </p:attrNameLst>
                                      </p:cBhvr>
                                      <p:to>
                                        <p:strVal val="visible"/>
                                      </p:to>
                                    </p:set>
                                    <p:anim calcmode="lin" valueType="num">
                                      <p:cBhvr>
                                        <p:cTn id="89" dur="500" fill="hold"/>
                                        <p:tgtEl>
                                          <p:spTgt spid="34"/>
                                        </p:tgtEl>
                                        <p:attrNameLst>
                                          <p:attrName>ppt_w</p:attrName>
                                        </p:attrNameLst>
                                      </p:cBhvr>
                                      <p:tavLst>
                                        <p:tav tm="0">
                                          <p:val>
                                            <p:fltVal val="0"/>
                                          </p:val>
                                        </p:tav>
                                        <p:tav tm="100000">
                                          <p:val>
                                            <p:strVal val="#ppt_w"/>
                                          </p:val>
                                        </p:tav>
                                      </p:tavLst>
                                    </p:anim>
                                    <p:anim calcmode="lin" valueType="num">
                                      <p:cBhvr>
                                        <p:cTn id="90" dur="500" fill="hold"/>
                                        <p:tgtEl>
                                          <p:spTgt spid="34"/>
                                        </p:tgtEl>
                                        <p:attrNameLst>
                                          <p:attrName>ppt_h</p:attrName>
                                        </p:attrNameLst>
                                      </p:cBhvr>
                                      <p:tavLst>
                                        <p:tav tm="0">
                                          <p:val>
                                            <p:fltVal val="0"/>
                                          </p:val>
                                        </p:tav>
                                        <p:tav tm="100000">
                                          <p:val>
                                            <p:strVal val="#ppt_h"/>
                                          </p:val>
                                        </p:tav>
                                      </p:tavLst>
                                    </p:anim>
                                    <p:animEffect transition="in" filter="fade">
                                      <p:cBhvr>
                                        <p:cTn id="91" dur="500"/>
                                        <p:tgtEl>
                                          <p:spTgt spid="34"/>
                                        </p:tgtEl>
                                      </p:cBhvr>
                                    </p:animEffect>
                                  </p:childTnLst>
                                </p:cTn>
                              </p:par>
                            </p:childTnLst>
                          </p:cTn>
                        </p:par>
                        <p:par>
                          <p:cTn id="92" fill="hold">
                            <p:stCondLst>
                              <p:cond delay="8000"/>
                            </p:stCondLst>
                            <p:childTnLst>
                              <p:par>
                                <p:cTn id="93" presetID="22" presetClass="entr" presetSubtype="8" fill="hold" grpId="0" nodeType="afterEffect">
                                  <p:stCondLst>
                                    <p:cond delay="0"/>
                                  </p:stCondLst>
                                  <p:childTnLst>
                                    <p:set>
                                      <p:cBhvr>
                                        <p:cTn id="94" dur="1" fill="hold">
                                          <p:stCondLst>
                                            <p:cond delay="0"/>
                                          </p:stCondLst>
                                        </p:cTn>
                                        <p:tgtEl>
                                          <p:spTgt spid="36"/>
                                        </p:tgtEl>
                                        <p:attrNameLst>
                                          <p:attrName>style.visibility</p:attrName>
                                        </p:attrNameLst>
                                      </p:cBhvr>
                                      <p:to>
                                        <p:strVal val="visible"/>
                                      </p:to>
                                    </p:set>
                                    <p:animEffect transition="in" filter="wipe(left)">
                                      <p:cBhvr>
                                        <p:cTn id="95" dur="500"/>
                                        <p:tgtEl>
                                          <p:spTgt spid="36"/>
                                        </p:tgtEl>
                                      </p:cBhvr>
                                    </p:animEffect>
                                  </p:childTnLst>
                                </p:cTn>
                              </p:par>
                            </p:childTnLst>
                          </p:cTn>
                        </p:par>
                        <p:par>
                          <p:cTn id="96" fill="hold">
                            <p:stCondLst>
                              <p:cond delay="8500"/>
                            </p:stCondLst>
                            <p:childTnLst>
                              <p:par>
                                <p:cTn id="97" presetID="22" presetClass="entr" presetSubtype="8" fill="hold" grpId="0" nodeType="afterEffect">
                                  <p:stCondLst>
                                    <p:cond delay="0"/>
                                  </p:stCondLst>
                                  <p:childTnLst>
                                    <p:set>
                                      <p:cBhvr>
                                        <p:cTn id="98" dur="1" fill="hold">
                                          <p:stCondLst>
                                            <p:cond delay="0"/>
                                          </p:stCondLst>
                                        </p:cTn>
                                        <p:tgtEl>
                                          <p:spTgt spid="39"/>
                                        </p:tgtEl>
                                        <p:attrNameLst>
                                          <p:attrName>style.visibility</p:attrName>
                                        </p:attrNameLst>
                                      </p:cBhvr>
                                      <p:to>
                                        <p:strVal val="visible"/>
                                      </p:to>
                                    </p:set>
                                    <p:animEffect transition="in" filter="wipe(left)">
                                      <p:cBhvr>
                                        <p:cTn id="99" dur="500"/>
                                        <p:tgtEl>
                                          <p:spTgt spid="39"/>
                                        </p:tgtEl>
                                      </p:cBhvr>
                                    </p:animEffect>
                                  </p:childTnLst>
                                </p:cTn>
                              </p:par>
                            </p:childTnLst>
                          </p:cTn>
                        </p:par>
                        <p:par>
                          <p:cTn id="100" fill="hold">
                            <p:stCondLst>
                              <p:cond delay="9000"/>
                            </p:stCondLst>
                            <p:childTnLst>
                              <p:par>
                                <p:cTn id="101" presetID="22" presetClass="entr" presetSubtype="8" fill="hold" grpId="0" nodeType="afterEffect">
                                  <p:stCondLst>
                                    <p:cond delay="0"/>
                                  </p:stCondLst>
                                  <p:childTnLst>
                                    <p:set>
                                      <p:cBhvr>
                                        <p:cTn id="102" dur="1" fill="hold">
                                          <p:stCondLst>
                                            <p:cond delay="0"/>
                                          </p:stCondLst>
                                        </p:cTn>
                                        <p:tgtEl>
                                          <p:spTgt spid="40"/>
                                        </p:tgtEl>
                                        <p:attrNameLst>
                                          <p:attrName>style.visibility</p:attrName>
                                        </p:attrNameLst>
                                      </p:cBhvr>
                                      <p:to>
                                        <p:strVal val="visible"/>
                                      </p:to>
                                    </p:set>
                                    <p:animEffect transition="in" filter="wipe(left)">
                                      <p:cBhvr>
                                        <p:cTn id="103" dur="500"/>
                                        <p:tgtEl>
                                          <p:spTgt spid="40"/>
                                        </p:tgtEl>
                                      </p:cBhvr>
                                    </p:animEffect>
                                  </p:childTnLst>
                                </p:cTn>
                              </p:par>
                            </p:childTnLst>
                          </p:cTn>
                        </p:par>
                        <p:par>
                          <p:cTn id="104" fill="hold">
                            <p:stCondLst>
                              <p:cond delay="9500"/>
                            </p:stCondLst>
                            <p:childTnLst>
                              <p:par>
                                <p:cTn id="105" presetID="22" presetClass="entr" presetSubtype="8" fill="hold" grpId="0" nodeType="afterEffect">
                                  <p:stCondLst>
                                    <p:cond delay="0"/>
                                  </p:stCondLst>
                                  <p:childTnLst>
                                    <p:set>
                                      <p:cBhvr>
                                        <p:cTn id="106" dur="1" fill="hold">
                                          <p:stCondLst>
                                            <p:cond delay="0"/>
                                          </p:stCondLst>
                                        </p:cTn>
                                        <p:tgtEl>
                                          <p:spTgt spid="32"/>
                                        </p:tgtEl>
                                        <p:attrNameLst>
                                          <p:attrName>style.visibility</p:attrName>
                                        </p:attrNameLst>
                                      </p:cBhvr>
                                      <p:to>
                                        <p:strVal val="visible"/>
                                      </p:to>
                                    </p:set>
                                    <p:animEffect transition="in" filter="wipe(left)">
                                      <p:cBhvr>
                                        <p:cTn id="107" dur="500"/>
                                        <p:tgtEl>
                                          <p:spTgt spid="32"/>
                                        </p:tgtEl>
                                      </p:cBhvr>
                                    </p:animEffect>
                                  </p:childTnLst>
                                </p:cTn>
                              </p:par>
                            </p:childTnLst>
                          </p:cTn>
                        </p:par>
                        <p:par>
                          <p:cTn id="108" fill="hold">
                            <p:stCondLst>
                              <p:cond delay="10000"/>
                            </p:stCondLst>
                            <p:childTnLst>
                              <p:par>
                                <p:cTn id="109" presetID="22" presetClass="entr" presetSubtype="8" fill="hold" grpId="0" nodeType="afterEffect">
                                  <p:stCondLst>
                                    <p:cond delay="0"/>
                                  </p:stCondLst>
                                  <p:childTnLst>
                                    <p:set>
                                      <p:cBhvr>
                                        <p:cTn id="110" dur="1" fill="hold">
                                          <p:stCondLst>
                                            <p:cond delay="0"/>
                                          </p:stCondLst>
                                        </p:cTn>
                                        <p:tgtEl>
                                          <p:spTgt spid="41"/>
                                        </p:tgtEl>
                                        <p:attrNameLst>
                                          <p:attrName>style.visibility</p:attrName>
                                        </p:attrNameLst>
                                      </p:cBhvr>
                                      <p:to>
                                        <p:strVal val="visible"/>
                                      </p:to>
                                    </p:set>
                                    <p:animEffect transition="in" filter="wipe(left)">
                                      <p:cBhvr>
                                        <p:cTn id="111" dur="500"/>
                                        <p:tgtEl>
                                          <p:spTgt spid="41"/>
                                        </p:tgtEl>
                                      </p:cBhvr>
                                    </p:animEffect>
                                  </p:childTnLst>
                                </p:cTn>
                              </p:par>
                            </p:childTnLst>
                          </p:cTn>
                        </p:par>
                        <p:par>
                          <p:cTn id="112" fill="hold">
                            <p:stCondLst>
                              <p:cond delay="10500"/>
                            </p:stCondLst>
                            <p:childTnLst>
                              <p:par>
                                <p:cTn id="113" presetID="22" presetClass="entr" presetSubtype="8" fill="hold" grpId="0" nodeType="afterEffect">
                                  <p:stCondLst>
                                    <p:cond delay="0"/>
                                  </p:stCondLst>
                                  <p:childTnLst>
                                    <p:set>
                                      <p:cBhvr>
                                        <p:cTn id="114" dur="1" fill="hold">
                                          <p:stCondLst>
                                            <p:cond delay="0"/>
                                          </p:stCondLst>
                                        </p:cTn>
                                        <p:tgtEl>
                                          <p:spTgt spid="42"/>
                                        </p:tgtEl>
                                        <p:attrNameLst>
                                          <p:attrName>style.visibility</p:attrName>
                                        </p:attrNameLst>
                                      </p:cBhvr>
                                      <p:to>
                                        <p:strVal val="visible"/>
                                      </p:to>
                                    </p:set>
                                    <p:animEffect transition="in" filter="wipe(left)">
                                      <p:cBhvr>
                                        <p:cTn id="115" dur="500"/>
                                        <p:tgtEl>
                                          <p:spTgt spid="42"/>
                                        </p:tgtEl>
                                      </p:cBhvr>
                                    </p:animEffect>
                                  </p:childTnLst>
                                </p:cTn>
                              </p:par>
                            </p:childTnLst>
                          </p:cTn>
                        </p:par>
                        <p:par>
                          <p:cTn id="116" fill="hold">
                            <p:stCondLst>
                              <p:cond delay="11000"/>
                            </p:stCondLst>
                            <p:childTnLst>
                              <p:par>
                                <p:cTn id="117" presetID="22" presetClass="entr" presetSubtype="8" fill="hold" grpId="0" nodeType="afterEffect">
                                  <p:stCondLst>
                                    <p:cond delay="0"/>
                                  </p:stCondLst>
                                  <p:childTnLst>
                                    <p:set>
                                      <p:cBhvr>
                                        <p:cTn id="118" dur="1" fill="hold">
                                          <p:stCondLst>
                                            <p:cond delay="0"/>
                                          </p:stCondLst>
                                        </p:cTn>
                                        <p:tgtEl>
                                          <p:spTgt spid="43"/>
                                        </p:tgtEl>
                                        <p:attrNameLst>
                                          <p:attrName>style.visibility</p:attrName>
                                        </p:attrNameLst>
                                      </p:cBhvr>
                                      <p:to>
                                        <p:strVal val="visible"/>
                                      </p:to>
                                    </p:set>
                                    <p:animEffect transition="in" filter="wipe(left)">
                                      <p:cBhvr>
                                        <p:cTn id="11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2" grpId="0"/>
      <p:bldP spid="16" grpId="0" animBg="1"/>
      <p:bldP spid="25" grpId="0" animBg="1"/>
      <p:bldP spid="27" grpId="0"/>
      <p:bldP spid="28" grpId="0"/>
      <p:bldP spid="31" grpId="0" animBg="1"/>
      <p:bldP spid="35" grpId="0" animBg="1"/>
      <p:bldP spid="37" grpId="0"/>
      <p:bldP spid="38" grpId="0"/>
      <p:bldP spid="39" grpId="0" animBg="1"/>
      <p:bldP spid="40" grpId="0" animBg="1"/>
      <p:bldP spid="41" grpId="0" animBg="1"/>
      <p:bldP spid="42" grpId="0" animBg="1"/>
      <p:bldP spid="30" grpId="0" animBg="1"/>
      <p:bldP spid="32" grpId="0" animBg="1"/>
      <p:bldP spid="33" grpId="0"/>
      <p:bldP spid="34" grpId="0" animBg="1"/>
      <p:bldP spid="36" grpId="0"/>
      <p:bldP spid="4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2715969" y="1896260"/>
            <a:ext cx="605988" cy="560367"/>
            <a:chOff x="4534071" y="4949393"/>
            <a:chExt cx="813691" cy="752434"/>
          </a:xfrm>
          <a:solidFill>
            <a:schemeClr val="bg1">
              <a:alpha val="20000"/>
            </a:schemeClr>
          </a:solidFill>
        </p:grpSpPr>
        <p:grpSp>
          <p:nvGrpSpPr>
            <p:cNvPr id="19" name="Group 18"/>
            <p:cNvGrpSpPr/>
            <p:nvPr/>
          </p:nvGrpSpPr>
          <p:grpSpPr>
            <a:xfrm flipH="1">
              <a:off x="4534071" y="4949393"/>
              <a:ext cx="813691" cy="752434"/>
              <a:chOff x="2894013" y="1827213"/>
              <a:chExt cx="1265238" cy="1169988"/>
            </a:xfrm>
            <a:grpFill/>
          </p:grpSpPr>
          <p:sp>
            <p:nvSpPr>
              <p:cNvPr id="23" name="Freeform 25"/>
              <p:cNvSpPr>
                <a:spLocks noEditPoints="1"/>
              </p:cNvSpPr>
              <p:nvPr/>
            </p:nvSpPr>
            <p:spPr bwMode="auto">
              <a:xfrm>
                <a:off x="3000378" y="1893890"/>
                <a:ext cx="1039814" cy="1041401"/>
              </a:xfrm>
              <a:prstGeom prst="ellipse">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26"/>
              <p:cNvSpPr>
                <a:spLocks noEditPoints="1"/>
              </p:cNvSpPr>
              <p:nvPr/>
            </p:nvSpPr>
            <p:spPr bwMode="auto">
              <a:xfrm>
                <a:off x="2894013" y="1827213"/>
                <a:ext cx="1265238" cy="1169988"/>
              </a:xfrm>
              <a:custGeom>
                <a:avLst/>
                <a:gdLst>
                  <a:gd name="T0" fmla="*/ 141 w 286"/>
                  <a:gd name="T1" fmla="*/ 261 h 264"/>
                  <a:gd name="T2" fmla="*/ 50 w 286"/>
                  <a:gd name="T3" fmla="*/ 223 h 264"/>
                  <a:gd name="T4" fmla="*/ 50 w 286"/>
                  <a:gd name="T5" fmla="*/ 41 h 264"/>
                  <a:gd name="T6" fmla="*/ 141 w 286"/>
                  <a:gd name="T7" fmla="*/ 4 h 264"/>
                  <a:gd name="T8" fmla="*/ 232 w 286"/>
                  <a:gd name="T9" fmla="*/ 41 h 264"/>
                  <a:gd name="T10" fmla="*/ 232 w 286"/>
                  <a:gd name="T11" fmla="*/ 223 h 264"/>
                  <a:gd name="T12" fmla="*/ 141 w 286"/>
                  <a:gd name="T13" fmla="*/ 261 h 264"/>
                  <a:gd name="T14" fmla="*/ 141 w 286"/>
                  <a:gd name="T15" fmla="*/ 0 h 264"/>
                  <a:gd name="T16" fmla="*/ 48 w 286"/>
                  <a:gd name="T17" fmla="*/ 39 h 264"/>
                  <a:gd name="T18" fmla="*/ 9 w 286"/>
                  <a:gd name="T19" fmla="*/ 132 h 264"/>
                  <a:gd name="T20" fmla="*/ 48 w 286"/>
                  <a:gd name="T21" fmla="*/ 226 h 264"/>
                  <a:gd name="T22" fmla="*/ 141 w 286"/>
                  <a:gd name="T23" fmla="*/ 264 h 264"/>
                  <a:gd name="T24" fmla="*/ 141 w 286"/>
                  <a:gd name="T25" fmla="*/ 264 h 264"/>
                  <a:gd name="T26" fmla="*/ 235 w 286"/>
                  <a:gd name="T27" fmla="*/ 226 h 264"/>
                  <a:gd name="T28" fmla="*/ 235 w 286"/>
                  <a:gd name="T29" fmla="*/ 39 h 264"/>
                  <a:gd name="T30" fmla="*/ 141 w 286"/>
                  <a:gd name="T31"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6" h="264">
                    <a:moveTo>
                      <a:pt x="141" y="261"/>
                    </a:moveTo>
                    <a:cubicBezTo>
                      <a:pt x="107" y="261"/>
                      <a:pt x="75" y="248"/>
                      <a:pt x="50" y="223"/>
                    </a:cubicBezTo>
                    <a:cubicBezTo>
                      <a:pt x="0" y="173"/>
                      <a:pt x="0" y="92"/>
                      <a:pt x="50" y="41"/>
                    </a:cubicBezTo>
                    <a:cubicBezTo>
                      <a:pt x="75" y="17"/>
                      <a:pt x="107" y="4"/>
                      <a:pt x="141" y="4"/>
                    </a:cubicBezTo>
                    <a:cubicBezTo>
                      <a:pt x="176" y="4"/>
                      <a:pt x="208" y="17"/>
                      <a:pt x="232" y="41"/>
                    </a:cubicBezTo>
                    <a:cubicBezTo>
                      <a:pt x="283" y="92"/>
                      <a:pt x="283" y="173"/>
                      <a:pt x="232" y="223"/>
                    </a:cubicBezTo>
                    <a:cubicBezTo>
                      <a:pt x="208" y="248"/>
                      <a:pt x="176" y="261"/>
                      <a:pt x="141" y="261"/>
                    </a:cubicBezTo>
                    <a:moveTo>
                      <a:pt x="141" y="0"/>
                    </a:moveTo>
                    <a:cubicBezTo>
                      <a:pt x="106" y="0"/>
                      <a:pt x="73" y="14"/>
                      <a:pt x="48" y="39"/>
                    </a:cubicBezTo>
                    <a:cubicBezTo>
                      <a:pt x="23" y="64"/>
                      <a:pt x="9" y="97"/>
                      <a:pt x="9" y="132"/>
                    </a:cubicBezTo>
                    <a:cubicBezTo>
                      <a:pt x="9" y="168"/>
                      <a:pt x="23" y="201"/>
                      <a:pt x="48" y="226"/>
                    </a:cubicBezTo>
                    <a:cubicBezTo>
                      <a:pt x="73" y="251"/>
                      <a:pt x="106" y="264"/>
                      <a:pt x="141" y="264"/>
                    </a:cubicBezTo>
                    <a:cubicBezTo>
                      <a:pt x="141" y="264"/>
                      <a:pt x="141" y="264"/>
                      <a:pt x="141" y="264"/>
                    </a:cubicBezTo>
                    <a:cubicBezTo>
                      <a:pt x="177" y="264"/>
                      <a:pt x="210" y="251"/>
                      <a:pt x="235" y="226"/>
                    </a:cubicBezTo>
                    <a:cubicBezTo>
                      <a:pt x="286" y="174"/>
                      <a:pt x="286" y="91"/>
                      <a:pt x="235" y="39"/>
                    </a:cubicBezTo>
                    <a:cubicBezTo>
                      <a:pt x="210" y="14"/>
                      <a:pt x="177" y="0"/>
                      <a:pt x="141" y="0"/>
                    </a:cubicBezTo>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27"/>
              <p:cNvSpPr>
                <a:spLocks/>
              </p:cNvSpPr>
              <p:nvPr/>
            </p:nvSpPr>
            <p:spPr bwMode="auto">
              <a:xfrm>
                <a:off x="3033715" y="1967706"/>
                <a:ext cx="973139" cy="889000"/>
              </a:xfrm>
              <a:custGeom>
                <a:avLst/>
                <a:gdLst>
                  <a:gd name="T0" fmla="*/ 110 w 220"/>
                  <a:gd name="T1" fmla="*/ 0 h 201"/>
                  <a:gd name="T2" fmla="*/ 39 w 220"/>
                  <a:gd name="T3" fmla="*/ 30 h 201"/>
                  <a:gd name="T4" fmla="*/ 39 w 220"/>
                  <a:gd name="T5" fmla="*/ 171 h 201"/>
                  <a:gd name="T6" fmla="*/ 110 w 220"/>
                  <a:gd name="T7" fmla="*/ 201 h 201"/>
                  <a:gd name="T8" fmla="*/ 181 w 220"/>
                  <a:gd name="T9" fmla="*/ 171 h 201"/>
                  <a:gd name="T10" fmla="*/ 181 w 220"/>
                  <a:gd name="T11" fmla="*/ 30 h 201"/>
                  <a:gd name="T12" fmla="*/ 110 w 220"/>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220" h="201">
                    <a:moveTo>
                      <a:pt x="110" y="0"/>
                    </a:moveTo>
                    <a:cubicBezTo>
                      <a:pt x="85" y="0"/>
                      <a:pt x="59" y="10"/>
                      <a:pt x="39" y="30"/>
                    </a:cubicBezTo>
                    <a:cubicBezTo>
                      <a:pt x="0" y="69"/>
                      <a:pt x="0" y="132"/>
                      <a:pt x="39" y="171"/>
                    </a:cubicBezTo>
                    <a:cubicBezTo>
                      <a:pt x="59" y="191"/>
                      <a:pt x="85" y="201"/>
                      <a:pt x="110" y="201"/>
                    </a:cubicBezTo>
                    <a:cubicBezTo>
                      <a:pt x="136" y="201"/>
                      <a:pt x="162" y="191"/>
                      <a:pt x="181" y="171"/>
                    </a:cubicBezTo>
                    <a:cubicBezTo>
                      <a:pt x="220" y="132"/>
                      <a:pt x="220" y="69"/>
                      <a:pt x="181" y="30"/>
                    </a:cubicBezTo>
                    <a:cubicBezTo>
                      <a:pt x="162" y="10"/>
                      <a:pt x="136" y="0"/>
                      <a:pt x="110" y="0"/>
                    </a:cubicBezTo>
                  </a:path>
                </a:pathLst>
              </a:custGeom>
              <a:grp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0" name="Group 19"/>
            <p:cNvGrpSpPr/>
            <p:nvPr/>
          </p:nvGrpSpPr>
          <p:grpSpPr>
            <a:xfrm>
              <a:off x="4851773" y="5190186"/>
              <a:ext cx="198080" cy="288743"/>
              <a:chOff x="3582988" y="3510757"/>
              <a:chExt cx="319088" cy="465138"/>
            </a:xfrm>
            <a:grpFill/>
          </p:grpSpPr>
          <p:sp>
            <p:nvSpPr>
              <p:cNvPr id="21" name="AutoShape 113"/>
              <p:cNvSpPr>
                <a:spLocks/>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22" name="AutoShape 114"/>
              <p:cNvSpPr>
                <a:spLocks/>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sp>
        <p:nvSpPr>
          <p:cNvPr id="57" name="Rectangle 56"/>
          <p:cNvSpPr/>
          <p:nvPr/>
        </p:nvSpPr>
        <p:spPr>
          <a:xfrm>
            <a:off x="428654" y="2121343"/>
            <a:ext cx="2205689" cy="523220"/>
          </a:xfrm>
          <a:prstGeom prst="rect">
            <a:avLst/>
          </a:prstGeom>
        </p:spPr>
        <p:txBody>
          <a:bodyPr wrap="square">
            <a:spAutoFit/>
          </a:bodyPr>
          <a:lstStyle/>
          <a:p>
            <a:pPr algn="r"/>
            <a:r>
              <a:rPr lang="en-US" sz="1400" dirty="0" err="1">
                <a:solidFill>
                  <a:schemeClr val="bg1">
                    <a:lumMod val="95000"/>
                  </a:schemeClr>
                </a:solidFill>
              </a:rPr>
              <a:t>启动服务端</a:t>
            </a:r>
            <a:r>
              <a:rPr lang="en-US" altLang="zh-CN" sz="1400" dirty="0">
                <a:solidFill>
                  <a:schemeClr val="bg1">
                    <a:lumMod val="95000"/>
                  </a:schemeClr>
                </a:solidFill>
              </a:rPr>
              <a:t>,</a:t>
            </a:r>
            <a:r>
              <a:rPr lang="zh-CN" altLang="en-US" sz="1400" dirty="0">
                <a:solidFill>
                  <a:schemeClr val="bg1">
                    <a:lumMod val="95000"/>
                  </a:schemeClr>
                </a:solidFill>
              </a:rPr>
              <a:t> </a:t>
            </a:r>
            <a:endParaRPr lang="en-US" altLang="zh-CN" sz="1400" dirty="0">
              <a:solidFill>
                <a:schemeClr val="bg1">
                  <a:lumMod val="95000"/>
                </a:schemeClr>
              </a:solidFill>
            </a:endParaRPr>
          </a:p>
          <a:p>
            <a:pPr algn="r"/>
            <a:r>
              <a:rPr lang="zh-CN" altLang="en-US" sz="1400" dirty="0">
                <a:solidFill>
                  <a:schemeClr val="bg1">
                    <a:lumMod val="95000"/>
                  </a:schemeClr>
                </a:solidFill>
              </a:rPr>
              <a:t>并监听</a:t>
            </a:r>
            <a:r>
              <a:rPr lang="en-US" altLang="zh-CN" sz="1400" dirty="0">
                <a:solidFill>
                  <a:schemeClr val="bg1">
                    <a:lumMod val="95000"/>
                  </a:schemeClr>
                </a:solidFill>
              </a:rPr>
              <a:t>8881</a:t>
            </a:r>
            <a:r>
              <a:rPr lang="zh-CN" altLang="en-US" sz="1400" dirty="0">
                <a:solidFill>
                  <a:schemeClr val="bg1">
                    <a:lumMod val="95000"/>
                  </a:schemeClr>
                </a:solidFill>
              </a:rPr>
              <a:t>端口</a:t>
            </a:r>
            <a:endParaRPr lang="en-US" sz="1400" dirty="0">
              <a:solidFill>
                <a:schemeClr val="bg1">
                  <a:lumMod val="95000"/>
                </a:schemeClr>
              </a:solidFill>
            </a:endParaRPr>
          </a:p>
        </p:txBody>
      </p:sp>
      <p:sp>
        <p:nvSpPr>
          <p:cNvPr id="58" name="TextBox 57"/>
          <p:cNvSpPr txBox="1"/>
          <p:nvPr/>
        </p:nvSpPr>
        <p:spPr>
          <a:xfrm flipH="1">
            <a:off x="428654" y="1845501"/>
            <a:ext cx="2205688" cy="338554"/>
          </a:xfrm>
          <a:prstGeom prst="rect">
            <a:avLst/>
          </a:prstGeom>
          <a:noFill/>
        </p:spPr>
        <p:txBody>
          <a:bodyPr wrap="square" rtlCol="0">
            <a:spAutoFit/>
          </a:bodyPr>
          <a:lstStyle/>
          <a:p>
            <a:pPr algn="r"/>
            <a:r>
              <a:rPr lang="en-US" altLang="zh-CN" sz="1600" b="1" dirty="0">
                <a:solidFill>
                  <a:schemeClr val="bg1"/>
                </a:solidFill>
              </a:rPr>
              <a:t>Server</a:t>
            </a:r>
            <a:endParaRPr lang="id-ID" sz="1600" b="1" dirty="0">
              <a:solidFill>
                <a:schemeClr val="bg1"/>
              </a:solidFill>
            </a:endParaRPr>
          </a:p>
        </p:txBody>
      </p:sp>
      <p:grpSp>
        <p:nvGrpSpPr>
          <p:cNvPr id="53" name="组合 52">
            <a:extLst>
              <a:ext uri="{FF2B5EF4-FFF2-40B4-BE49-F238E27FC236}">
                <a16:creationId xmlns:a16="http://schemas.microsoft.com/office/drawing/2014/main" id="{65D164BF-434E-734E-B68C-3A190E879653}"/>
              </a:ext>
            </a:extLst>
          </p:cNvPr>
          <p:cNvGrpSpPr/>
          <p:nvPr/>
        </p:nvGrpSpPr>
        <p:grpSpPr>
          <a:xfrm>
            <a:off x="4296486" y="2661248"/>
            <a:ext cx="4693110" cy="4156804"/>
            <a:chOff x="4296486" y="2661248"/>
            <a:chExt cx="4693110" cy="4156804"/>
          </a:xfrm>
        </p:grpSpPr>
        <p:pic>
          <p:nvPicPr>
            <p:cNvPr id="4" name="mockup_0018_iMac-_FRONT.png"/>
            <p:cNvPicPr/>
            <p:nvPr/>
          </p:nvPicPr>
          <p:blipFill>
            <a:blip r:embed="rId2"/>
            <a:srcRect/>
            <a:stretch>
              <a:fillRect/>
            </a:stretch>
          </p:blipFill>
          <p:spPr>
            <a:xfrm>
              <a:off x="4296486" y="2661248"/>
              <a:ext cx="4693110" cy="4156804"/>
            </a:xfrm>
            <a:prstGeom prst="rect">
              <a:avLst/>
            </a:prstGeom>
            <a:ln w="12700" cap="flat">
              <a:noFill/>
              <a:miter lim="400000"/>
            </a:ln>
            <a:effectLst/>
          </p:spPr>
        </p:pic>
        <p:pic>
          <p:nvPicPr>
            <p:cNvPr id="3" name="图片 2">
              <a:extLst>
                <a:ext uri="{FF2B5EF4-FFF2-40B4-BE49-F238E27FC236}">
                  <a16:creationId xmlns:a16="http://schemas.microsoft.com/office/drawing/2014/main" id="{28EF8109-5CCF-5848-BBC8-8C56DE205A54}"/>
                </a:ext>
              </a:extLst>
            </p:cNvPr>
            <p:cNvPicPr>
              <a:picLocks noChangeAspect="1"/>
            </p:cNvPicPr>
            <p:nvPr/>
          </p:nvPicPr>
          <p:blipFill rotWithShape="1">
            <a:blip r:embed="rId3"/>
            <a:srcRect l="290" r="22270" b="44584"/>
            <a:stretch/>
          </p:blipFill>
          <p:spPr>
            <a:xfrm>
              <a:off x="4449428" y="2818919"/>
              <a:ext cx="4373190" cy="2444656"/>
            </a:xfrm>
            <a:prstGeom prst="rect">
              <a:avLst/>
            </a:prstGeom>
          </p:spPr>
        </p:pic>
      </p:grpSp>
      <p:sp>
        <p:nvSpPr>
          <p:cNvPr id="104" name="Title 1">
            <a:extLst>
              <a:ext uri="{FF2B5EF4-FFF2-40B4-BE49-F238E27FC236}">
                <a16:creationId xmlns:a16="http://schemas.microsoft.com/office/drawing/2014/main" id="{FE683DC8-9AD0-6345-8194-C4C3D687C225}"/>
              </a:ext>
            </a:extLst>
          </p:cNvPr>
          <p:cNvSpPr>
            <a:spLocks noGrp="1"/>
          </p:cNvSpPr>
          <p:nvPr>
            <p:ph type="title"/>
          </p:nvPr>
        </p:nvSpPr>
        <p:spPr>
          <a:xfrm>
            <a:off x="852714" y="499295"/>
            <a:ext cx="10573563" cy="595222"/>
          </a:xfrm>
        </p:spPr>
        <p:txBody>
          <a:bodyPr/>
          <a:lstStyle/>
          <a:p>
            <a:r>
              <a:rPr lang="en-US" altLang="zh-CN" dirty="0"/>
              <a:t>FRAMEWORK</a:t>
            </a:r>
            <a:endParaRPr lang="en-US" dirty="0"/>
          </a:p>
        </p:txBody>
      </p:sp>
      <p:cxnSp>
        <p:nvCxnSpPr>
          <p:cNvPr id="105" name="Straight Connector 43">
            <a:extLst>
              <a:ext uri="{FF2B5EF4-FFF2-40B4-BE49-F238E27FC236}">
                <a16:creationId xmlns:a16="http://schemas.microsoft.com/office/drawing/2014/main" id="{BB39AF7A-C464-D145-A42F-8368423092B9}"/>
              </a:ext>
            </a:extLst>
          </p:cNvPr>
          <p:cNvCxnSpPr>
            <a:cxnSpLocks/>
          </p:cNvCxnSpPr>
          <p:nvPr/>
        </p:nvCxnSpPr>
        <p:spPr>
          <a:xfrm>
            <a:off x="3321957" y="2192471"/>
            <a:ext cx="1504338" cy="0"/>
          </a:xfrm>
          <a:prstGeom prst="line">
            <a:avLst/>
          </a:prstGeom>
          <a:ln>
            <a:solidFill>
              <a:schemeClr val="bg1">
                <a:lumMod val="95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49">
            <a:extLst>
              <a:ext uri="{FF2B5EF4-FFF2-40B4-BE49-F238E27FC236}">
                <a16:creationId xmlns:a16="http://schemas.microsoft.com/office/drawing/2014/main" id="{EFC5F29C-5DE2-E642-8B52-3BBA6C5C4585}"/>
              </a:ext>
            </a:extLst>
          </p:cNvPr>
          <p:cNvCxnSpPr/>
          <p:nvPr/>
        </p:nvCxnSpPr>
        <p:spPr>
          <a:xfrm flipH="1" flipV="1">
            <a:off x="4826295" y="2192471"/>
            <a:ext cx="715623" cy="598311"/>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9167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ppt_x"/>
                                          </p:val>
                                        </p:tav>
                                        <p:tav tm="100000">
                                          <p:val>
                                            <p:strVal val="#ppt_x"/>
                                          </p:val>
                                        </p:tav>
                                      </p:tavLst>
                                    </p:anim>
                                    <p:anim calcmode="lin" valueType="num">
                                      <p:cBhvr additive="base">
                                        <p:cTn id="8" dur="500" fill="hold"/>
                                        <p:tgtEl>
                                          <p:spTgt spid="5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fltVal val="0"/>
                                          </p:val>
                                        </p:tav>
                                        <p:tav tm="100000">
                                          <p:val>
                                            <p:strVal val="#ppt_h"/>
                                          </p:val>
                                        </p:tav>
                                      </p:tavLst>
                                    </p:anim>
                                    <p:animEffect transition="in" filter="fade">
                                      <p:cBhvr>
                                        <p:cTn id="14" dur="500"/>
                                        <p:tgtEl>
                                          <p:spTgt spid="18"/>
                                        </p:tgtEl>
                                      </p:cBhvr>
                                    </p:animEffect>
                                  </p:childTnLst>
                                </p:cTn>
                              </p:par>
                            </p:childTnLst>
                          </p:cTn>
                        </p:par>
                        <p:par>
                          <p:cTn id="15" fill="hold">
                            <p:stCondLst>
                              <p:cond delay="1000"/>
                            </p:stCondLst>
                            <p:childTnLst>
                              <p:par>
                                <p:cTn id="16" presetID="22" presetClass="entr" presetSubtype="2" fill="hold" grpId="0" nodeType="afterEffect">
                                  <p:stCondLst>
                                    <p:cond delay="0"/>
                                  </p:stCondLst>
                                  <p:childTnLst>
                                    <p:set>
                                      <p:cBhvr>
                                        <p:cTn id="17" dur="1" fill="hold">
                                          <p:stCondLst>
                                            <p:cond delay="0"/>
                                          </p:stCondLst>
                                        </p:cTn>
                                        <p:tgtEl>
                                          <p:spTgt spid="58"/>
                                        </p:tgtEl>
                                        <p:attrNameLst>
                                          <p:attrName>style.visibility</p:attrName>
                                        </p:attrNameLst>
                                      </p:cBhvr>
                                      <p:to>
                                        <p:strVal val="visible"/>
                                      </p:to>
                                    </p:set>
                                    <p:animEffect transition="in" filter="wipe(right)">
                                      <p:cBhvr>
                                        <p:cTn id="18" dur="500"/>
                                        <p:tgtEl>
                                          <p:spTgt spid="58"/>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childTnLst>
                          </p:cTn>
                        </p:par>
                        <p:par>
                          <p:cTn id="23" fill="hold">
                            <p:stCondLst>
                              <p:cond delay="2000"/>
                            </p:stCondLst>
                            <p:childTnLst>
                              <p:par>
                                <p:cTn id="24" presetID="22" presetClass="entr" presetSubtype="2" fill="hold" nodeType="afterEffect">
                                  <p:stCondLst>
                                    <p:cond delay="0"/>
                                  </p:stCondLst>
                                  <p:childTnLst>
                                    <p:set>
                                      <p:cBhvr>
                                        <p:cTn id="25" dur="1" fill="hold">
                                          <p:stCondLst>
                                            <p:cond delay="0"/>
                                          </p:stCondLst>
                                        </p:cTn>
                                        <p:tgtEl>
                                          <p:spTgt spid="106"/>
                                        </p:tgtEl>
                                        <p:attrNameLst>
                                          <p:attrName>style.visibility</p:attrName>
                                        </p:attrNameLst>
                                      </p:cBhvr>
                                      <p:to>
                                        <p:strVal val="visible"/>
                                      </p:to>
                                    </p:set>
                                    <p:animEffect transition="in" filter="wipe(right)">
                                      <p:cBhvr>
                                        <p:cTn id="26" dur="500"/>
                                        <p:tgtEl>
                                          <p:spTgt spid="106"/>
                                        </p:tgtEl>
                                      </p:cBhvr>
                                    </p:animEffect>
                                  </p:childTnLst>
                                </p:cTn>
                              </p:par>
                            </p:childTnLst>
                          </p:cTn>
                        </p:par>
                        <p:par>
                          <p:cTn id="27" fill="hold">
                            <p:stCondLst>
                              <p:cond delay="2500"/>
                            </p:stCondLst>
                            <p:childTnLst>
                              <p:par>
                                <p:cTn id="28" presetID="22" presetClass="entr" presetSubtype="2" fill="hold" nodeType="afterEffect">
                                  <p:stCondLst>
                                    <p:cond delay="0"/>
                                  </p:stCondLst>
                                  <p:childTnLst>
                                    <p:set>
                                      <p:cBhvr>
                                        <p:cTn id="29" dur="1" fill="hold">
                                          <p:stCondLst>
                                            <p:cond delay="0"/>
                                          </p:stCondLst>
                                        </p:cTn>
                                        <p:tgtEl>
                                          <p:spTgt spid="105"/>
                                        </p:tgtEl>
                                        <p:attrNameLst>
                                          <p:attrName>style.visibility</p:attrName>
                                        </p:attrNameLst>
                                      </p:cBhvr>
                                      <p:to>
                                        <p:strVal val="visible"/>
                                      </p:to>
                                    </p:set>
                                    <p:animEffect transition="in" filter="wipe(right)">
                                      <p:cBhvr>
                                        <p:cTn id="30"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p:bldLst>
  </p:timing>
</p:sld>
</file>

<file path=ppt/theme/theme1.xml><?xml version="1.0" encoding="utf-8"?>
<a:theme xmlns:a="http://schemas.openxmlformats.org/drawingml/2006/main" name="Office Theme">
  <a:themeElements>
    <a:clrScheme name="GoldN">
      <a:dk1>
        <a:sysClr val="windowText" lastClr="000000"/>
      </a:dk1>
      <a:lt1>
        <a:sysClr val="window" lastClr="FFFFFF"/>
      </a:lt1>
      <a:dk2>
        <a:srgbClr val="44546A"/>
      </a:dk2>
      <a:lt2>
        <a:srgbClr val="E7E6E6"/>
      </a:lt2>
      <a:accent1>
        <a:srgbClr val="BA7609"/>
      </a:accent1>
      <a:accent2>
        <a:srgbClr val="F39C12"/>
      </a:accent2>
      <a:accent3>
        <a:srgbClr val="F5B041"/>
      </a:accent3>
      <a:accent4>
        <a:srgbClr val="F7BD5F"/>
      </a:accent4>
      <a:accent5>
        <a:srgbClr val="F9CC83"/>
      </a:accent5>
      <a:accent6>
        <a:srgbClr val="FAD9A4"/>
      </a:accent6>
      <a:hlink>
        <a:srgbClr val="0563C1"/>
      </a:hlink>
      <a:folHlink>
        <a:srgbClr val="954F72"/>
      </a:folHlink>
    </a:clrScheme>
    <a:fontScheme name="Custom 3">
      <a:majorFont>
        <a:latin typeface="Source Sans Pro"/>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8906</TotalTime>
  <Words>1479</Words>
  <Application>Microsoft Macintosh PowerPoint</Application>
  <PresentationFormat>宽屏</PresentationFormat>
  <Paragraphs>191</Paragraphs>
  <Slides>22</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22</vt:i4>
      </vt:variant>
    </vt:vector>
  </HeadingPairs>
  <TitlesOfParts>
    <vt:vector size="30" baseType="lpstr">
      <vt:lpstr>DengXian</vt:lpstr>
      <vt:lpstr>Hiragino Sans GB W3</vt:lpstr>
      <vt:lpstr>Arial</vt:lpstr>
      <vt:lpstr>Calibri</vt:lpstr>
      <vt:lpstr>Gill Sans</vt:lpstr>
      <vt:lpstr>Source Sans Pro</vt:lpstr>
      <vt:lpstr>Source Sans Pro Light</vt:lpstr>
      <vt:lpstr>Office Theme</vt:lpstr>
      <vt:lpstr>PowerPoint 演示文稿</vt:lpstr>
      <vt:lpstr>WHY WE NEED</vt:lpstr>
      <vt:lpstr>WHY WE NEED</vt:lpstr>
      <vt:lpstr>WHY WE NEED</vt:lpstr>
      <vt:lpstr>WHY WE NEED</vt:lpstr>
      <vt:lpstr>DESIGN GOALS</vt:lpstr>
      <vt:lpstr>DESIGN CONCEPT</vt:lpstr>
      <vt:lpstr>FRAMEWORK</vt:lpstr>
      <vt:lpstr>FRAMEWORK</vt:lpstr>
      <vt:lpstr>FRAMEWORK</vt:lpstr>
      <vt:lpstr>COMPONENTS &amp; PLUG-INS</vt:lpstr>
      <vt:lpstr>USAGE &amp; EXAMPLES</vt:lpstr>
      <vt:lpstr>USAGE &amp; EXAMPLES</vt:lpstr>
      <vt:lpstr>USAGE &amp; EXAMPLES</vt:lpstr>
      <vt:lpstr>USAGE &amp; EXAMPLES</vt:lpstr>
      <vt:lpstr>USAGE &amp; EXAMPLES</vt:lpstr>
      <vt:lpstr>USAGE &amp; EXAMPLES</vt:lpstr>
      <vt:lpstr>USAGE &amp; EXAMPLES</vt:lpstr>
      <vt:lpstr>WHAT’S MORE</vt:lpstr>
      <vt:lpstr>WHAT’S MORE</vt:lpstr>
      <vt:lpstr>WHAT’S MORE</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Microsoft Office User</cp:lastModifiedBy>
  <cp:revision>623</cp:revision>
  <dcterms:created xsi:type="dcterms:W3CDTF">2014-11-26T08:06:19Z</dcterms:created>
  <dcterms:modified xsi:type="dcterms:W3CDTF">2020-03-06T11:40:16Z</dcterms:modified>
</cp:coreProperties>
</file>